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5" r:id="rId3"/>
  </p:sldMasterIdLst>
  <p:notesMasterIdLst>
    <p:notesMasterId r:id="rId12"/>
  </p:notesMasterIdLst>
  <p:sldIdLst>
    <p:sldId id="256" r:id="rId4"/>
    <p:sldId id="257" r:id="rId5"/>
    <p:sldId id="258" r:id="rId6"/>
    <p:sldId id="261" r:id="rId7"/>
    <p:sldId id="264" r:id="rId8"/>
    <p:sldId id="285" r:id="rId9"/>
    <p:sldId id="286" r:id="rId10"/>
    <p:sldId id="263" r:id="rId11"/>
  </p:sldIdLst>
  <p:sldSz cx="9144000" cy="6858000" type="screen4x3"/>
  <p:notesSz cx="7772400" cy="10058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56" autoAdjust="0"/>
    <p:restoredTop sz="94707"/>
  </p:normalViewPr>
  <p:slideViewPr>
    <p:cSldViewPr snapToGrid="0">
      <p:cViewPr>
        <p:scale>
          <a:sx n="55" d="100"/>
          <a:sy n="55" d="100"/>
        </p:scale>
        <p:origin x="1578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4402138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1E9272-77EF-4180-A5E6-5CAE1167104E}" type="datetimeFigureOut">
              <a:rPr lang="es-MX" smtClean="0"/>
              <a:t>16/10/2024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624013" y="1257300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77875" y="4840288"/>
            <a:ext cx="6216650" cy="39608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4402138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141665-459A-4B51-B08C-EA56DA462CC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9846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141665-459A-4B51-B08C-EA56DA462CCD}" type="slidenum">
              <a:rPr lang="es-MX" smtClean="0"/>
              <a:t>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886931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7BF7F-49CD-4147-B451-EB375A1A4894}" type="datetimeFigureOut">
              <a:rPr lang="es-ES" smtClean="0"/>
              <a:t>16/10/2024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87BA9-EF38-4B18-B991-BC5A1F133663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015450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MX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MX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MX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7BF7F-49CD-4147-B451-EB375A1A4894}" type="datetimeFigureOut">
              <a:rPr lang="es-ES" smtClean="0"/>
              <a:t>16/10/2024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87BA9-EF38-4B18-B991-BC5A1F133663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3073765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7BF7F-49CD-4147-B451-EB375A1A4894}" type="datetimeFigureOut">
              <a:rPr lang="es-ES" smtClean="0"/>
              <a:t>16/10/2024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87BA9-EF38-4B18-B991-BC5A1F133663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6886735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7BF7F-49CD-4147-B451-EB375A1A4894}" type="datetimeFigureOut">
              <a:rPr lang="es-ES" smtClean="0"/>
              <a:t>16/10/2024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87BA9-EF38-4B18-B991-BC5A1F133663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4739416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7BF7F-49CD-4147-B451-EB375A1A4894}" type="datetimeFigureOut">
              <a:rPr lang="es-ES" smtClean="0"/>
              <a:t>16/10/2024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87BA9-EF38-4B18-B991-BC5A1F133663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58933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7BF7F-49CD-4147-B451-EB375A1A4894}" type="datetimeFigureOut">
              <a:rPr lang="es-ES" smtClean="0"/>
              <a:t>16/10/2024</a:t>
            </a:fld>
            <a:endParaRPr lang="es-E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87BA9-EF38-4B18-B991-BC5A1F133663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2240973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7BF7F-49CD-4147-B451-EB375A1A4894}" type="datetimeFigureOut">
              <a:rPr lang="es-ES" smtClean="0"/>
              <a:t>16/10/2024</a:t>
            </a:fld>
            <a:endParaRPr lang="es-E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87BA9-EF38-4B18-B991-BC5A1F133663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5081481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7BF7F-49CD-4147-B451-EB375A1A4894}" type="datetimeFigureOut">
              <a:rPr lang="es-ES" smtClean="0"/>
              <a:t>16/10/2024</a:t>
            </a:fld>
            <a:endParaRPr lang="es-E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87BA9-EF38-4B18-B991-BC5A1F133663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7655694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7BF7F-49CD-4147-B451-EB375A1A4894}" type="datetimeFigureOut">
              <a:rPr lang="es-ES" smtClean="0"/>
              <a:t>16/10/2024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87BA9-EF38-4B18-B991-BC5A1F133663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181257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7BF7F-49CD-4147-B451-EB375A1A4894}" type="datetimeFigureOut">
              <a:rPr lang="es-ES" smtClean="0"/>
              <a:t>16/10/2024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87BA9-EF38-4B18-B991-BC5A1F133663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4745060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7BF7F-49CD-4147-B451-EB375A1A4894}" type="datetimeFigureOut">
              <a:rPr lang="es-ES" smtClean="0"/>
              <a:t>16/10/2024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87BA9-EF38-4B18-B991-BC5A1F133663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6820406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7BF7F-49CD-4147-B451-EB375A1A4894}" type="datetimeFigureOut">
              <a:rPr lang="es-ES" smtClean="0"/>
              <a:t>16/10/2024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87BA9-EF38-4B18-B991-BC5A1F133663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19916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MX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Click to edit Master title style</a:t>
            </a:r>
            <a:endParaRPr lang="es-E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E4964C9B-4C81-4B0A-904F-50071ADF23E7}" type="datetime">
              <a:rPr lang="es-ES" sz="1200" b="0" strike="noStrike" spc="-1">
                <a:solidFill>
                  <a:srgbClr val="8B8B8B"/>
                </a:solidFill>
                <a:latin typeface="Calibri"/>
              </a:rPr>
              <a:t>16/10/2024</a:t>
            </a:fld>
            <a:endParaRPr lang="es-MX" sz="12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es-MX" sz="24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1CA484B3-578D-4029-87DF-11D2A69EBF66}" type="slidenum">
              <a:rPr lang="es-ES" sz="1200" b="0" strike="noStrike" spc="-1">
                <a:solidFill>
                  <a:srgbClr val="8B8B8B"/>
                </a:solidFill>
                <a:latin typeface="Calibri"/>
              </a:rPr>
              <a:t>‹Nº›</a:t>
            </a:fld>
            <a:endParaRPr lang="es-MX" sz="1200" b="0" strike="noStrike" spc="-1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3200" b="0" strike="noStrike" spc="-1">
                <a:solidFill>
                  <a:srgbClr val="000000"/>
                </a:solidFill>
                <a:latin typeface="Calibri"/>
              </a:rPr>
              <a:t>Pulse para editar el formato de texto del esquema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S" sz="2400" b="0" strike="noStrike" spc="-1">
                <a:solidFill>
                  <a:srgbClr val="000000"/>
                </a:solidFill>
                <a:latin typeface="Calibri"/>
              </a:rPr>
              <a:t>Segundo nivel del esquema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000" b="0" strike="noStrike" spc="-1">
                <a:solidFill>
                  <a:srgbClr val="000000"/>
                </a:solidFill>
                <a:latin typeface="Calibri"/>
              </a:rPr>
              <a:t>Tercer nivel del esquema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S" sz="2000" b="0" strike="noStrike" spc="-1">
                <a:solidFill>
                  <a:srgbClr val="000000"/>
                </a:solidFill>
                <a:latin typeface="Calibri"/>
              </a:rPr>
              <a:t>Cuarto nivel del esquema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000" b="0" strike="noStrike" spc="-1">
                <a:solidFill>
                  <a:srgbClr val="000000"/>
                </a:solidFill>
                <a:latin typeface="Calibri"/>
              </a:rPr>
              <a:t>Quinto nivel del esquema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000" b="0" strike="noStrike" spc="-1">
                <a:solidFill>
                  <a:srgbClr val="000000"/>
                </a:solidFill>
                <a:latin typeface="Calibri"/>
              </a:rPr>
              <a:t>Sexto nivel del esquema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000" b="0" strike="noStrike" spc="-1">
                <a:solidFill>
                  <a:srgbClr val="000000"/>
                </a:solidFill>
                <a:latin typeface="Calibri"/>
              </a:rPr>
              <a:t>Séptimo nivel del esquema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7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Click to edit Master title style</a:t>
            </a:r>
            <a:endParaRPr lang="es-E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Click to edit Master text styles</a:t>
            </a:r>
            <a:endParaRPr lang="es-ES" sz="3200" b="0" strike="noStrike" spc="-1">
              <a:solidFill>
                <a:srgbClr val="000000"/>
              </a:solidFill>
              <a:latin typeface="Calibri"/>
            </a:endParaRP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Second level</a:t>
            </a:r>
            <a:endParaRPr lang="es-ES" sz="2800" b="0" strike="noStrike" spc="-1">
              <a:solidFill>
                <a:srgbClr val="000000"/>
              </a:solidFill>
              <a:latin typeface="Calibri"/>
            </a:endParaRPr>
          </a:p>
          <a:p>
            <a:pPr marL="1143000" lvl="2" indent="-2282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Third level</a:t>
            </a:r>
            <a:endParaRPr lang="es-ES" sz="2400" b="0" strike="noStrike" spc="-1">
              <a:solidFill>
                <a:srgbClr val="000000"/>
              </a:solidFill>
              <a:latin typeface="Calibri"/>
            </a:endParaRPr>
          </a:p>
          <a:p>
            <a:pPr marL="1600200" lvl="3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Fourth level</a:t>
            </a:r>
            <a:endParaRPr lang="es-ES" sz="2000" b="0" strike="noStrike" spc="-1">
              <a:solidFill>
                <a:srgbClr val="000000"/>
              </a:solidFill>
              <a:latin typeface="Calibri"/>
            </a:endParaRPr>
          </a:p>
          <a:p>
            <a:pPr marL="2057400" lvl="4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Fifth level</a:t>
            </a:r>
            <a:endParaRPr lang="es-ES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C32D132D-62CF-40D0-96BB-AD6C3D2564DF}" type="datetime">
              <a:rPr lang="es-ES" sz="1200" b="0" strike="noStrike" spc="-1">
                <a:solidFill>
                  <a:srgbClr val="8B8B8B"/>
                </a:solidFill>
                <a:latin typeface="Calibri"/>
              </a:rPr>
              <a:t>16/10/2024</a:t>
            </a:fld>
            <a:endParaRPr lang="es-MX" sz="1200" b="0" strike="noStrike" spc="-1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es-MX" sz="2400" b="0" strike="noStrike" spc="-1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F06F601D-46FB-4C7A-AE49-3AD046546B37}" type="slidenum">
              <a:rPr lang="es-ES" sz="1200" b="0" strike="noStrike" spc="-1">
                <a:solidFill>
                  <a:srgbClr val="8B8B8B"/>
                </a:solidFill>
                <a:latin typeface="Calibri"/>
              </a:rPr>
              <a:t>‹Nº›</a:t>
            </a:fld>
            <a:endParaRPr lang="es-MX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77BF7F-49CD-4147-B451-EB375A1A4894}" type="datetimeFigureOut">
              <a:rPr lang="es-ES" smtClean="0"/>
              <a:t>16/10/2024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987BA9-EF38-4B18-B991-BC5A1F133663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7535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>
            <a:off x="24480" y="1445760"/>
            <a:ext cx="9175320" cy="46476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8280" tIns="49320" rIns="98280" bIns="49320" anchor="b">
            <a:spAutoFit/>
          </a:bodyPr>
          <a:lstStyle/>
          <a:p>
            <a:pPr algn="ctr">
              <a:lnSpc>
                <a:spcPct val="100000"/>
              </a:lnSpc>
              <a:spcBef>
                <a:spcPts val="479"/>
              </a:spcBef>
            </a:pPr>
            <a:r>
              <a:rPr lang="en-US" sz="2400" b="1" strike="noStrike" spc="-1">
                <a:solidFill>
                  <a:srgbClr val="FFFFFF"/>
                </a:solidFill>
                <a:latin typeface="Arial"/>
              </a:rPr>
              <a:t>District 4140 México</a:t>
            </a:r>
            <a:endParaRPr lang="es-MX" sz="2400" b="0" strike="noStrike" spc="-1">
              <a:latin typeface="Arial"/>
            </a:endParaRPr>
          </a:p>
        </p:txBody>
      </p:sp>
      <p:sp>
        <p:nvSpPr>
          <p:cNvPr id="84" name="CustomShape 2"/>
          <p:cNvSpPr/>
          <p:nvPr/>
        </p:nvSpPr>
        <p:spPr>
          <a:xfrm>
            <a:off x="24480" y="1980000"/>
            <a:ext cx="9175320" cy="46476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8280" tIns="49320" rIns="98280" bIns="49320" anchor="b">
            <a:spAutoFit/>
          </a:bodyPr>
          <a:lstStyle/>
          <a:p>
            <a:pPr algn="ctr">
              <a:lnSpc>
                <a:spcPct val="100000"/>
              </a:lnSpc>
              <a:spcBef>
                <a:spcPts val="479"/>
              </a:spcBef>
            </a:pPr>
            <a:r>
              <a:rPr lang="en-US" sz="2400" b="1" strike="noStrike" spc="-1" dirty="0">
                <a:solidFill>
                  <a:srgbClr val="FFFFFF"/>
                </a:solidFill>
                <a:latin typeface="Arial"/>
              </a:rPr>
              <a:t>Name of Club: </a:t>
            </a:r>
            <a:r>
              <a:rPr lang="es-MX" sz="2400" b="1" spc="-1" dirty="0" smtClean="0">
                <a:solidFill>
                  <a:srgbClr val="000000"/>
                </a:solidFill>
                <a:latin typeface="Arial"/>
              </a:rPr>
              <a:t>CLUB ROTARIO PUERTO VALLARTA AC</a:t>
            </a:r>
            <a:endParaRPr lang="es-MX" sz="2400" b="0" strike="noStrike" spc="-1" dirty="0">
              <a:latin typeface="Arial"/>
            </a:endParaRPr>
          </a:p>
        </p:txBody>
      </p:sp>
      <p:sp>
        <p:nvSpPr>
          <p:cNvPr id="85" name="CustomShape 3"/>
          <p:cNvSpPr/>
          <p:nvPr/>
        </p:nvSpPr>
        <p:spPr>
          <a:xfrm>
            <a:off x="24480" y="2813545"/>
            <a:ext cx="9175320" cy="46893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8280" tIns="49320" rIns="98280" bIns="49320" anchor="b">
            <a:spAutoFit/>
          </a:bodyPr>
          <a:lstStyle/>
          <a:p>
            <a:pPr algn="ctr">
              <a:lnSpc>
                <a:spcPct val="100000"/>
              </a:lnSpc>
              <a:spcBef>
                <a:spcPts val="360"/>
              </a:spcBef>
            </a:pPr>
            <a:r>
              <a:rPr lang="en-US" sz="2000" b="1" strike="noStrike" spc="-1" dirty="0">
                <a:solidFill>
                  <a:srgbClr val="FFFFFF"/>
                </a:solidFill>
                <a:latin typeface="Arial"/>
              </a:rPr>
              <a:t>Name of Project : </a:t>
            </a:r>
            <a:r>
              <a:rPr lang="es-MX" sz="2400" b="1" spc="-1" dirty="0" smtClean="0">
                <a:solidFill>
                  <a:schemeClr val="bg1"/>
                </a:solidFill>
                <a:latin typeface="Calibri,Bold"/>
              </a:rPr>
              <a:t>OLIMPIADAS DE RESILIENCIA</a:t>
            </a:r>
            <a:endParaRPr lang="es-MX" sz="2000" b="0" strike="noStrike" spc="-1" dirty="0">
              <a:solidFill>
                <a:schemeClr val="bg1"/>
              </a:solidFill>
              <a:latin typeface="Arial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xmlns="" id="{CF6DCAC5-4127-6241-977B-1E20DE7E9DA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5299" y="245940"/>
            <a:ext cx="1630299" cy="1015428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xmlns="" id="{D6BDF231-02D8-F14A-A6A7-FDACE7715FD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183" t="24332" r="48156" b="19885"/>
          <a:stretch/>
        </p:blipFill>
        <p:spPr>
          <a:xfrm>
            <a:off x="291378" y="42653"/>
            <a:ext cx="1993691" cy="1034322"/>
          </a:xfrm>
          <a:prstGeom prst="rect">
            <a:avLst/>
          </a:prstGeom>
        </p:spPr>
      </p:pic>
      <p:sp>
        <p:nvSpPr>
          <p:cNvPr id="2" name="AutoShape 2" descr="blob:https://web.whatsapp.com/1dc8500d-55f6-4143-94b1-f3b2f7cb04d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00" y="-26793"/>
            <a:ext cx="1854984" cy="1391238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55" y="3380014"/>
            <a:ext cx="4243427" cy="3182570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8681" y="3345725"/>
            <a:ext cx="4289146" cy="321685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CustomShape 1"/>
          <p:cNvSpPr/>
          <p:nvPr/>
        </p:nvSpPr>
        <p:spPr>
          <a:xfrm>
            <a:off x="2699640" y="463181"/>
            <a:ext cx="4320000" cy="46476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8280" tIns="49320" rIns="98280" bIns="49320" anchor="b">
            <a:spAutoFit/>
          </a:bodyPr>
          <a:lstStyle/>
          <a:p>
            <a:pPr algn="ctr">
              <a:lnSpc>
                <a:spcPct val="100000"/>
              </a:lnSpc>
              <a:spcBef>
                <a:spcPts val="479"/>
              </a:spcBef>
            </a:pPr>
            <a:r>
              <a:rPr lang="en-US" sz="2400" b="1" strike="noStrike" spc="-1" dirty="0">
                <a:solidFill>
                  <a:srgbClr val="FFFFFF"/>
                </a:solidFill>
                <a:latin typeface="Arial"/>
              </a:rPr>
              <a:t>1. Introduction</a:t>
            </a:r>
            <a:endParaRPr lang="es-MX" sz="2400" b="0" strike="noStrike" spc="-1" dirty="0">
              <a:latin typeface="Arial"/>
            </a:endParaRPr>
          </a:p>
        </p:txBody>
      </p:sp>
      <p:sp>
        <p:nvSpPr>
          <p:cNvPr id="91" name="CustomShape 2"/>
          <p:cNvSpPr/>
          <p:nvPr/>
        </p:nvSpPr>
        <p:spPr>
          <a:xfrm>
            <a:off x="251280" y="1317960"/>
            <a:ext cx="8640720" cy="13835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just">
              <a:lnSpc>
                <a:spcPct val="100000"/>
              </a:lnSpc>
            </a:pPr>
            <a:endParaRPr lang="es-MX" sz="1400" b="0" strike="noStrike" spc="-1" dirty="0" smtClean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s-MX" sz="1400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s-MX" sz="1400" b="0" strike="noStrike" spc="-1" dirty="0" smtClean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s-MX" sz="1400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s-MX" sz="1400" b="0" strike="noStrike" spc="-1" dirty="0" smtClean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s-MX" sz="1400" b="0" strike="noStrike" spc="-1" dirty="0">
              <a:latin typeface="Arial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6E95D37C-B6F6-B54D-BB2B-4282AF8AA88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183" t="24332" r="48156" b="19885"/>
          <a:stretch/>
        </p:blipFill>
        <p:spPr>
          <a:xfrm>
            <a:off x="291378" y="42653"/>
            <a:ext cx="1993691" cy="1034322"/>
          </a:xfrm>
          <a:prstGeom prst="rect">
            <a:avLst/>
          </a:prstGeom>
        </p:spPr>
      </p:pic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43934"/>
            <a:ext cx="24878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457200"/>
            <a:ext cx="9144000" cy="15875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0" y="378510"/>
            <a:ext cx="24878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399176" y="1120909"/>
            <a:ext cx="8344927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dirty="0" smtClean="0">
                <a:latin typeface="Arial" panose="020B0604020202020204" pitchFamily="34" charset="0"/>
              </a:rPr>
              <a:t>Para </a:t>
            </a:r>
            <a:r>
              <a:rPr lang="es-MX" dirty="0">
                <a:latin typeface="Arial" panose="020B0604020202020204" pitchFamily="34" charset="0"/>
              </a:rPr>
              <a:t>el Club Rotario Puerto Vallarta, la salud mental de nuestra comunidad siempre ha sido una prioridad, y especialmente la de nuestros niños. Creemos firmemente que el futuro está en ellos y en la educación y el amor que se les brinda. Por eso, nos hemos unido en diversos proyectos enfocados en su bienestar emocional</a:t>
            </a:r>
            <a:r>
              <a:rPr lang="es-MX" dirty="0" smtClean="0">
                <a:latin typeface="Arial" panose="020B0604020202020204" pitchFamily="34" charset="0"/>
              </a:rPr>
              <a:t>.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es-MX" dirty="0">
              <a:latin typeface="Arial" panose="020B0604020202020204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dirty="0">
                <a:latin typeface="Arial" panose="020B0604020202020204" pitchFamily="34" charset="0"/>
              </a:rPr>
              <a:t>Uno de estos proyectos fue el empoderamiento de niñas, en el que seguimos el modelo desarrollado por nuestros compañeros del Club Tlaquepaque. A través de la iniciativa "Aventura </a:t>
            </a:r>
            <a:r>
              <a:rPr lang="es-MX" dirty="0" err="1">
                <a:latin typeface="Arial" panose="020B0604020202020204" pitchFamily="34" charset="0"/>
              </a:rPr>
              <a:t>Resiliente</a:t>
            </a:r>
            <a:r>
              <a:rPr lang="es-MX" dirty="0">
                <a:latin typeface="Arial" panose="020B0604020202020204" pitchFamily="34" charset="0"/>
              </a:rPr>
              <a:t>", trabajamos en varias escuelas primarias, donde tuvimos la oportunidad de detectar una necesidad urgente: la gestión de emociones entre los niños que están por ingresar a la secundaria.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dirty="0">
                <a:latin typeface="Arial" panose="020B0604020202020204" pitchFamily="34" charset="0"/>
              </a:rPr>
              <a:t>Desafortunadamente, también hemos observado casos repetitivos de acoso escolar, que han tenido consecuencias trágicas, llegando incluso a la pérdida de vidas de niños en nuestra comunidad. </a:t>
            </a:r>
            <a:endParaRPr lang="es-MX" dirty="0" smtClean="0">
              <a:latin typeface="Arial" panose="020B0604020202020204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es-MX" dirty="0">
              <a:latin typeface="Arial" panose="020B0604020202020204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dirty="0" smtClean="0">
                <a:latin typeface="Arial" panose="020B0604020202020204" pitchFamily="34" charset="0"/>
              </a:rPr>
              <a:t>Esta </a:t>
            </a:r>
            <a:r>
              <a:rPr lang="es-MX" dirty="0">
                <a:latin typeface="Arial" panose="020B0604020202020204" pitchFamily="34" charset="0"/>
              </a:rPr>
              <a:t>situación nos preocupa profundamente y nos impulsa a actuar.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dirty="0">
                <a:latin typeface="Arial" panose="020B0604020202020204" pitchFamily="34" charset="0"/>
              </a:rPr>
              <a:t>Por ello, queremos llevar a los niños de sexto año a participar en las "Olimpíadas de </a:t>
            </a:r>
            <a:r>
              <a:rPr lang="es-MX" dirty="0" err="1">
                <a:latin typeface="Arial" panose="020B0604020202020204" pitchFamily="34" charset="0"/>
              </a:rPr>
              <a:t>Resiliencia</a:t>
            </a:r>
            <a:r>
              <a:rPr lang="es-MX" dirty="0">
                <a:latin typeface="Arial" panose="020B0604020202020204" pitchFamily="34" charset="0"/>
              </a:rPr>
              <a:t>". Este evento no solo les proporcionará herramientas para enfrentar sus emociones, sino que también fomentará </a:t>
            </a:r>
            <a:r>
              <a:rPr lang="es-MX" dirty="0" smtClean="0">
                <a:latin typeface="Arial" panose="020B0604020202020204" pitchFamily="34" charset="0"/>
              </a:rPr>
              <a:t>la empatía y ayudara a los niños a </a:t>
            </a:r>
            <a:r>
              <a:rPr lang="es-MX" dirty="0">
                <a:latin typeface="Arial" panose="020B0604020202020204" pitchFamily="34" charset="0"/>
              </a:rPr>
              <a:t>construir su propia fortaleza emocional.</a:t>
            </a:r>
          </a:p>
          <a:p>
            <a:endParaRPr lang="es-MX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CustomShape 1"/>
          <p:cNvSpPr/>
          <p:nvPr/>
        </p:nvSpPr>
        <p:spPr>
          <a:xfrm>
            <a:off x="2604960" y="380880"/>
            <a:ext cx="4498200" cy="46476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8280" tIns="49320" rIns="98280" bIns="49320" anchor="b">
            <a:spAutoFit/>
          </a:bodyPr>
          <a:lstStyle/>
          <a:p>
            <a:pPr algn="ctr">
              <a:lnSpc>
                <a:spcPct val="100000"/>
              </a:lnSpc>
              <a:spcBef>
                <a:spcPts val="479"/>
              </a:spcBef>
            </a:pPr>
            <a:r>
              <a:rPr lang="en-US" sz="2400" b="1" spc="-1" dirty="0">
                <a:solidFill>
                  <a:srgbClr val="FFFFFF"/>
                </a:solidFill>
                <a:latin typeface="Arial"/>
              </a:rPr>
              <a:t>2</a:t>
            </a:r>
            <a:r>
              <a:rPr lang="en-US" sz="2400" b="1" strike="noStrike" spc="-1" dirty="0">
                <a:solidFill>
                  <a:srgbClr val="FFFFFF"/>
                </a:solidFill>
                <a:latin typeface="Arial"/>
              </a:rPr>
              <a:t>. Objectives</a:t>
            </a:r>
            <a:endParaRPr lang="es-MX" sz="2400" b="0" strike="noStrike" spc="-1" dirty="0">
              <a:latin typeface="Arial"/>
            </a:endParaRPr>
          </a:p>
        </p:txBody>
      </p:sp>
      <p:sp>
        <p:nvSpPr>
          <p:cNvPr id="95" name="CustomShape 2"/>
          <p:cNvSpPr/>
          <p:nvPr/>
        </p:nvSpPr>
        <p:spPr>
          <a:xfrm>
            <a:off x="338400" y="1262520"/>
            <a:ext cx="8271720" cy="3986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lang="es-MX" sz="2000" dirty="0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xmlns="" id="{8916854F-EF79-284D-8934-A55A91C29D3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183" t="24332" r="48156" b="19885"/>
          <a:stretch/>
        </p:blipFill>
        <p:spPr>
          <a:xfrm>
            <a:off x="291378" y="42653"/>
            <a:ext cx="1993691" cy="1034322"/>
          </a:xfrm>
          <a:prstGeom prst="rect">
            <a:avLst/>
          </a:prstGeom>
        </p:spPr>
      </p:pic>
      <p:sp>
        <p:nvSpPr>
          <p:cNvPr id="2" name="CuadroTexto 1"/>
          <p:cNvSpPr txBox="1"/>
          <p:nvPr/>
        </p:nvSpPr>
        <p:spPr>
          <a:xfrm>
            <a:off x="2604960" y="240792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MX" dirty="0"/>
          </a:p>
        </p:txBody>
      </p:sp>
      <p:sp>
        <p:nvSpPr>
          <p:cNvPr id="12" name="CuadroTexto 11"/>
          <p:cNvSpPr txBox="1"/>
          <p:nvPr/>
        </p:nvSpPr>
        <p:spPr>
          <a:xfrm>
            <a:off x="1054784" y="-1200065"/>
            <a:ext cx="83449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dirty="0">
              <a:latin typeface="Arial" panose="020B0604020202020204" pitchFamily="34" charset="0"/>
            </a:endParaRPr>
          </a:p>
          <a:p>
            <a:endParaRPr lang="es-MX" dirty="0"/>
          </a:p>
        </p:txBody>
      </p:sp>
      <p:sp>
        <p:nvSpPr>
          <p:cNvPr id="14" name="Rectangle 10"/>
          <p:cNvSpPr>
            <a:spLocks noChangeArrowheads="1"/>
          </p:cNvSpPr>
          <p:nvPr/>
        </p:nvSpPr>
        <p:spPr bwMode="auto">
          <a:xfrm>
            <a:off x="667978" y="-876900"/>
            <a:ext cx="7936992" cy="75713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dirty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dirty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dirty="0">
              <a:latin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dirty="0">
              <a:latin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Nuestro objetivo es proporcionar a los niños de sexto grado las fortalezas</a:t>
            </a:r>
            <a:r>
              <a:rPr kumimoji="0" lang="es-MX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s-MX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necesarias para enfrentar la nueva experiencia de transitar hacia un nivel escolar superior.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Este cambio implica no solo un nuevo entorno educativo, sino también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la oportunidad de convivir con diferentes compañeros y asumir mayores responsabilidades.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Deseamos llegar a tantas escuelas como sea posible para ofrecer a estos niños las herramientas esenciales que les permitan navegar con confianza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este importante paso en sus vidas. Nuestro enfoque incluye la implementación de un plan de apoyo integral que no solo se desarrolle en el ámbito escolar, sino que también involucre a sus familias. Además, proporcionaremos recursos y guías que puedan utilizar en casa, fomentando así un ambiente de apoyo y comunicación abierta con sus </a:t>
            </a:r>
            <a:r>
              <a:rPr kumimoji="0" lang="es-MX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familias.Creemos</a:t>
            </a:r>
            <a:r>
              <a:rPr kumimoji="0" lang="es-MX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que al empoderar a los niños con estas habilidades,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no solo les ayudamos a enfrentar el acoso escolar, sino que también les enseñamos</a:t>
            </a:r>
            <a:r>
              <a:rPr kumimoji="0" lang="es-MX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s-MX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la importancia de la empatía y el respeto mutuo.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Nuestro compromiso es trabajar en conjunto para crear un entorno más seguro y solidario en las escuelas, donde cada niño se sienta valorado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y capaz de enfrentar los desafíos que se presenten.</a:t>
            </a:r>
          </a:p>
        </p:txBody>
      </p:sp>
      <p:sp>
        <p:nvSpPr>
          <p:cNvPr id="15" name="Rectangle 11"/>
          <p:cNvSpPr>
            <a:spLocks noChangeArrowheads="1"/>
          </p:cNvSpPr>
          <p:nvPr/>
        </p:nvSpPr>
        <p:spPr bwMode="auto">
          <a:xfrm>
            <a:off x="0" y="457200"/>
            <a:ext cx="9144000" cy="15875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16" name="Rectangle 12"/>
          <p:cNvSpPr>
            <a:spLocks noChangeArrowheads="1"/>
          </p:cNvSpPr>
          <p:nvPr/>
        </p:nvSpPr>
        <p:spPr bwMode="auto">
          <a:xfrm>
            <a:off x="0" y="4730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CustomShape 1"/>
          <p:cNvSpPr/>
          <p:nvPr/>
        </p:nvSpPr>
        <p:spPr>
          <a:xfrm>
            <a:off x="2555640" y="380880"/>
            <a:ext cx="4392000" cy="46476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8280" tIns="49320" rIns="98280" bIns="49320" anchor="b">
            <a:spAutoFit/>
          </a:bodyPr>
          <a:lstStyle/>
          <a:p>
            <a:pPr algn="ctr">
              <a:lnSpc>
                <a:spcPct val="100000"/>
              </a:lnSpc>
              <a:spcBef>
                <a:spcPts val="479"/>
              </a:spcBef>
            </a:pPr>
            <a:r>
              <a:rPr lang="en-US" sz="2400" b="1" strike="noStrike" spc="-1">
                <a:solidFill>
                  <a:srgbClr val="FFFFFF"/>
                </a:solidFill>
                <a:latin typeface="Arial"/>
              </a:rPr>
              <a:t>3. Location</a:t>
            </a:r>
            <a:endParaRPr lang="es-MX" sz="2400" b="0" strike="noStrike" spc="-1">
              <a:latin typeface="Arial"/>
            </a:endParaRPr>
          </a:p>
        </p:txBody>
      </p:sp>
      <p:sp>
        <p:nvSpPr>
          <p:cNvPr id="149" name="CustomShape 2"/>
          <p:cNvSpPr/>
          <p:nvPr/>
        </p:nvSpPr>
        <p:spPr>
          <a:xfrm>
            <a:off x="323640" y="1340640"/>
            <a:ext cx="8628120" cy="216837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rgbClr val="233A44"/>
              </a:buClr>
              <a:buSzPts val="1300"/>
              <a:buFont typeface="Calibri"/>
              <a:buNone/>
              <a:tabLst/>
              <a:defRPr/>
            </a:pPr>
            <a:r>
              <a:rPr lang="es-MX" sz="2000" kern="0" noProof="0" dirty="0" smtClean="0">
                <a:solidFill>
                  <a:srgbClr val="233A44"/>
                </a:solidFill>
                <a:latin typeface="Calibri"/>
                <a:cs typeface="Calibri"/>
                <a:sym typeface="Calibri"/>
              </a:rPr>
              <a:t>ESCUELAS PUBLICAS DE PUERTO VALLARTA JALISCO, MEXICO</a:t>
            </a:r>
            <a:endParaRPr kumimoji="0" lang="es-MX" sz="2000" b="0" i="0" u="none" strike="noStrike" kern="0" cap="none" spc="0" normalizeH="0" baseline="0" dirty="0">
              <a:ln>
                <a:noFill/>
              </a:ln>
              <a:solidFill>
                <a:srgbClr val="233A44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  <a:p>
            <a:pPr marL="0" marR="0" lvl="0" indent="0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rgbClr val="233A44"/>
              </a:buClr>
              <a:buSzPts val="1300"/>
              <a:buFont typeface="Calibri"/>
              <a:buNone/>
              <a:tabLst/>
              <a:defRPr/>
            </a:pPr>
            <a:r>
              <a:rPr lang="es-MX" sz="2000" kern="0" noProof="0" dirty="0" smtClean="0">
                <a:solidFill>
                  <a:srgbClr val="233A44"/>
                </a:solidFill>
                <a:latin typeface="Calibri"/>
                <a:cs typeface="Calibri"/>
                <a:sym typeface="Calibri"/>
              </a:rPr>
              <a:t>NUESTRO OBJETIVO ES LLEGAR TODAS LAS ESCUELAS PUBLICAS DE PUERTO VALLARTA. </a:t>
            </a:r>
            <a:r>
              <a:rPr kumimoji="0" lang="es-MX" sz="2000" b="0" i="0" u="none" strike="noStrike" kern="0" cap="none" spc="0" normalizeH="0" baseline="0" dirty="0" smtClean="0">
                <a:ln>
                  <a:noFill/>
                </a:ln>
                <a:solidFill>
                  <a:srgbClr val="233A44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INICIANDO</a:t>
            </a:r>
            <a:r>
              <a:rPr kumimoji="0" lang="es-MX" sz="2000" b="0" i="0" u="none" strike="noStrike" kern="0" cap="none" spc="0" normalizeH="0" dirty="0" smtClean="0">
                <a:ln>
                  <a:noFill/>
                </a:ln>
                <a:solidFill>
                  <a:srgbClr val="233A44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CON 10 ESCUELAS  EN SUS TURNOS MATUTINOS Y VESPERTINOS</a:t>
            </a:r>
          </a:p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rgbClr val="233A44"/>
              </a:buClr>
              <a:buSzPts val="1300"/>
              <a:buFont typeface="Calibri"/>
              <a:buNone/>
              <a:tabLst/>
              <a:defRPr/>
            </a:pPr>
            <a:endParaRPr kumimoji="0" lang="es-MX" sz="2000" b="0" i="0" u="none" strike="noStrike" kern="0" cap="none" spc="0" normalizeH="0" dirty="0" smtClean="0">
              <a:ln>
                <a:noFill/>
              </a:ln>
              <a:solidFill>
                <a:srgbClr val="233A44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xmlns="" id="{0E4FF81F-2097-5D4C-B2B1-0CD00E4FA2F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183" t="24332" r="48156" b="19885"/>
          <a:stretch/>
        </p:blipFill>
        <p:spPr>
          <a:xfrm>
            <a:off x="291378" y="42653"/>
            <a:ext cx="1993691" cy="1034322"/>
          </a:xfrm>
          <a:prstGeom prst="rect">
            <a:avLst/>
          </a:prstGeom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3225" y="2735832"/>
            <a:ext cx="3068783" cy="3949637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 bwMode="auto">
          <a:xfrm>
            <a:off x="2492421" y="377181"/>
            <a:ext cx="4639392" cy="468691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8399" tIns="49199" rIns="98399" bIns="49199" anchor="b">
            <a:spAutoFit/>
          </a:bodyPr>
          <a:lstStyle>
            <a:lvl1pPr eaLnBrk="0" hangingPunct="0">
              <a:spcBef>
                <a:spcPct val="20000"/>
              </a:spcBef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fontAlgn="base"/>
            <a:r>
              <a:rPr lang="en-US" sz="2400" b="1" dirty="0">
                <a:solidFill>
                  <a:schemeClr val="bg1"/>
                </a:solidFill>
              </a:rPr>
              <a:t>4. Informe Presupuestal</a:t>
            </a:r>
          </a:p>
        </p:txBody>
      </p:sp>
      <p:graphicFrame>
        <p:nvGraphicFramePr>
          <p:cNvPr id="7" name="Group 2098">
            <a:extLst>
              <a:ext uri="{FF2B5EF4-FFF2-40B4-BE49-F238E27FC236}">
                <a16:creationId xmlns:a16="http://schemas.microsoft.com/office/drawing/2014/main" xmlns="" id="{06B05045-16A8-4124-AF20-AB3889AE44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4130150"/>
              </p:ext>
            </p:extLst>
          </p:nvPr>
        </p:nvGraphicFramePr>
        <p:xfrm>
          <a:off x="248008" y="1584325"/>
          <a:ext cx="8642350" cy="3974220"/>
        </p:xfrm>
        <a:graphic>
          <a:graphicData uri="http://schemas.openxmlformats.org/drawingml/2006/table">
            <a:tbl>
              <a:tblPr/>
              <a:tblGrid>
                <a:gridCol w="489743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366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5256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5572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3934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umnst777 Lt BT" charset="0"/>
                          <a:cs typeface="Times New Roman" pitchFamily="18" charset="0"/>
                        </a:rPr>
                        <a:t>ARTICULO6400</a:t>
                      </a:r>
                      <a:endParaRPr kumimoji="0" lang="es-E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umnst777 Lt BT" charset="0"/>
                          <a:cs typeface="Times New Roman" pitchFamily="18" charset="0"/>
                        </a:rPr>
                        <a:t>CANTIDAD</a:t>
                      </a:r>
                      <a:endParaRPr kumimoji="0" lang="es-E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umnst777 Lt BT" charset="0"/>
                          <a:cs typeface="Times New Roman" pitchFamily="18" charset="0"/>
                        </a:rPr>
                        <a:t>PRECIO </a:t>
                      </a:r>
                      <a:endParaRPr kumimoji="0" lang="es-MX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umnst777 Lt BT" charset="0"/>
                          <a:cs typeface="Times New Roman" pitchFamily="18" charset="0"/>
                        </a:rPr>
                        <a:t>POR UNIDAD</a:t>
                      </a:r>
                      <a:endParaRPr kumimoji="0" lang="es-E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umnst777 Lt BT" charset="0"/>
                          <a:cs typeface="Times New Roman" pitchFamily="18" charset="0"/>
                        </a:rPr>
                        <a:t>TOTAL</a:t>
                      </a:r>
                      <a:endParaRPr kumimoji="0" lang="es-E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MX" sz="1200" kern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+mn-cs"/>
                        </a:rPr>
                        <a:t>ALIMENTOS</a:t>
                      </a:r>
                      <a:endParaRPr lang="es-MX" sz="1200" kern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ES" sz="1200" kern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+mn-cs"/>
                        </a:rPr>
                        <a:t>800</a:t>
                      </a:r>
                      <a:endParaRPr lang="es-ES" sz="1200" kern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MX" sz="1400" kern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+mn-cs"/>
                        </a:rPr>
                        <a:t>60</a:t>
                      </a:r>
                      <a:endParaRPr lang="es-MX" sz="1400" kern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MX" sz="1200" kern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+mn-cs"/>
                        </a:rPr>
                        <a:t>48000</a:t>
                      </a:r>
                      <a:endParaRPr lang="es-MX" sz="1200" kern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s-MX" sz="1200" kern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+mn-cs"/>
                        </a:rPr>
                        <a:t>BEBIDAS EN TERMO</a:t>
                      </a:r>
                      <a:endParaRPr lang="es-MX" sz="1200" kern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ES" sz="1200" kern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+mn-cs"/>
                        </a:rPr>
                        <a:t>800</a:t>
                      </a:r>
                      <a:endParaRPr lang="es-ES" sz="1200" kern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ES" sz="1400" kern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+mn-cs"/>
                        </a:rPr>
                        <a:t>95</a:t>
                      </a:r>
                      <a:endParaRPr lang="es-ES" sz="1400" kern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ES" sz="1200" kern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+mn-cs"/>
                        </a:rPr>
                        <a:t>4000</a:t>
                      </a:r>
                      <a:endParaRPr lang="es-ES" sz="1200" kern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0765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MANUALES </a:t>
                      </a:r>
                      <a:endParaRPr kumimoji="0" lang="es-E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800</a:t>
                      </a:r>
                      <a:endParaRPr kumimoji="0" lang="es-E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300</a:t>
                      </a:r>
                      <a:endParaRPr kumimoji="0" lang="es-E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240000</a:t>
                      </a:r>
                      <a:endParaRPr kumimoji="0" lang="es-E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3136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PLAYERAS</a:t>
                      </a:r>
                      <a:endParaRPr kumimoji="0" lang="es-E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800</a:t>
                      </a:r>
                      <a:endParaRPr kumimoji="0" lang="es-E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80</a:t>
                      </a:r>
                      <a:endParaRPr kumimoji="0" lang="es-E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64000</a:t>
                      </a:r>
                      <a:endParaRPr kumimoji="0" lang="es-E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KIT MOCHILA</a:t>
                      </a:r>
                      <a:endParaRPr kumimoji="0" lang="es-E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800</a:t>
                      </a:r>
                      <a:endParaRPr kumimoji="0" lang="es-E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70</a:t>
                      </a:r>
                      <a:endParaRPr kumimoji="0" lang="es-E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56000</a:t>
                      </a:r>
                      <a:endParaRPr kumimoji="0" lang="es-E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MICROFONOS</a:t>
                      </a:r>
                      <a:endParaRPr kumimoji="0" lang="es-E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  <a:endParaRPr kumimoji="0" lang="es-E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700</a:t>
                      </a:r>
                      <a:endParaRPr kumimoji="0" lang="es-E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700</a:t>
                      </a:r>
                      <a:endParaRPr kumimoji="0" lang="es-E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BOCINA</a:t>
                      </a:r>
                      <a:endParaRPr kumimoji="0" lang="es-E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  <a:endParaRPr kumimoji="0" lang="es-E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2000</a:t>
                      </a:r>
                      <a:endParaRPr kumimoji="0" lang="es-E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2000</a:t>
                      </a:r>
                      <a:endParaRPr kumimoji="0" lang="es-E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856838924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TRASLADOS</a:t>
                      </a:r>
                      <a:endParaRPr kumimoji="0" lang="es-E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</a:t>
                      </a:r>
                      <a:endParaRPr kumimoji="0" lang="es-E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600</a:t>
                      </a:r>
                      <a:endParaRPr kumimoji="0" lang="es-E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12000</a:t>
                      </a:r>
                      <a:endParaRPr kumimoji="0" lang="es-E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082745961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STAFF DE RESIILIENCIA (DIRECCION Y EQUIPO)</a:t>
                      </a:r>
                      <a:endParaRPr kumimoji="0" lang="es-E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  <a:endParaRPr kumimoji="0" lang="es-E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3600</a:t>
                      </a:r>
                      <a:endParaRPr kumimoji="0" lang="es-E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288,000</a:t>
                      </a:r>
                      <a:endParaRPr kumimoji="0" lang="es-E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01483951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99592046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+mn-cs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+mn-cs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648448967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COSTO TOTAL DEL PROYECTO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E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649,100</a:t>
                      </a:r>
                      <a:endParaRPr kumimoji="0" lang="es-E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0951EEEE-F92F-6B49-88F2-92B4EAFF5E9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183" t="24332" r="48156" b="19885"/>
          <a:stretch/>
        </p:blipFill>
        <p:spPr>
          <a:xfrm>
            <a:off x="291378" y="42653"/>
            <a:ext cx="1993691" cy="1034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75906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 bwMode="auto">
          <a:xfrm>
            <a:off x="9636" y="1340768"/>
            <a:ext cx="9175750" cy="468691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8399" tIns="49199" rIns="98399" bIns="49199" anchor="b">
            <a:spAutoFit/>
          </a:bodyPr>
          <a:lstStyle>
            <a:lvl1pPr eaLnBrk="0" hangingPunct="0">
              <a:spcBef>
                <a:spcPct val="20000"/>
              </a:spcBef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5. Petition</a:t>
            </a:r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xmlns="" id="{BBD15E73-20CB-4B37-860A-18DB550D5D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552" y="2708920"/>
            <a:ext cx="7848600" cy="156966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altLang="es-MX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Sponsor</a:t>
            </a:r>
            <a:r>
              <a:rPr kumimoji="0" lang="es-419" altLang="es-MX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1</a:t>
            </a:r>
            <a:r>
              <a:rPr kumimoji="0" lang="es-ES_tradnl" altLang="es-MX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Rotary Club …………...………….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altLang="es-MX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F</a:t>
            </a:r>
            <a:r>
              <a:rPr kumimoji="0" lang="es-419" altLang="es-MX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ondo Distrital FDD ……………………….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altLang="es-MX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Rotary Club  ………….</a:t>
            </a:r>
            <a:r>
              <a:rPr kumimoji="0" lang="es-419" altLang="es-MX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	 	</a:t>
            </a:r>
            <a:endParaRPr kumimoji="0" lang="es-ES_tradnl" altLang="es-MX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7" name="2 CuadroTexto">
            <a:extLst>
              <a:ext uri="{FF2B5EF4-FFF2-40B4-BE49-F238E27FC236}">
                <a16:creationId xmlns:a16="http://schemas.microsoft.com/office/drawing/2014/main" xmlns="" id="{60A56CA7-F7D7-4E4B-8F46-6B10E17257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65491" y="2744247"/>
            <a:ext cx="15430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419" altLang="es-MX" dirty="0">
                <a:solidFill>
                  <a:prstClr val="black"/>
                </a:solidFill>
              </a:rPr>
              <a:t>$</a:t>
            </a:r>
            <a:endParaRPr kumimoji="0" lang="es-MX" altLang="es-MX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8" name="3 CuadroTexto">
            <a:extLst>
              <a:ext uri="{FF2B5EF4-FFF2-40B4-BE49-F238E27FC236}">
                <a16:creationId xmlns:a16="http://schemas.microsoft.com/office/drawing/2014/main" xmlns="" id="{F5424D15-0F82-4574-B2C3-AA1ACF535E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65490" y="3280580"/>
            <a:ext cx="13684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altLang="es-MX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$</a:t>
            </a:r>
          </a:p>
        </p:txBody>
      </p:sp>
      <p:sp>
        <p:nvSpPr>
          <p:cNvPr id="9" name="3 CuadroTexto">
            <a:extLst>
              <a:ext uri="{FF2B5EF4-FFF2-40B4-BE49-F238E27FC236}">
                <a16:creationId xmlns:a16="http://schemas.microsoft.com/office/drawing/2014/main" xmlns="" id="{F5424D15-0F82-4574-B2C3-AA1ACF535E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65491" y="3725227"/>
            <a:ext cx="13684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419" altLang="es-MX" dirty="0">
                <a:solidFill>
                  <a:prstClr val="black"/>
                </a:solidFill>
              </a:rPr>
              <a:t>$</a:t>
            </a:r>
            <a:endParaRPr kumimoji="0" lang="es-MX" altLang="es-MX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1" name="3 CuadroTexto">
            <a:extLst>
              <a:ext uri="{FF2B5EF4-FFF2-40B4-BE49-F238E27FC236}">
                <a16:creationId xmlns:a16="http://schemas.microsoft.com/office/drawing/2014/main" xmlns="" id="{F5424D15-0F82-4574-B2C3-AA1ACF535E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65490" y="4993554"/>
            <a:ext cx="142411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419" altLang="es-MX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$</a:t>
            </a:r>
            <a:endParaRPr kumimoji="0" lang="es-MX" altLang="es-MX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2598821" y="4993554"/>
            <a:ext cx="37013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419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Total del proyecto  </a:t>
            </a:r>
            <a:r>
              <a:rPr lang="es-419" sz="2400" dirty="0">
                <a:solidFill>
                  <a:prstClr val="black"/>
                </a:solidFill>
                <a:latin typeface="Times New Roman" panose="02020603050405020304" pitchFamily="18" charset="0"/>
              </a:rPr>
              <a:t>d</a:t>
            </a:r>
            <a:r>
              <a:rPr kumimoji="0" lang="es-419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ls</a:t>
            </a:r>
            <a:r>
              <a:rPr kumimoji="0" lang="es-419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USA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xmlns="" id="{BC48DA9C-4BFC-CD4F-A014-1C4761DC481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183" t="24332" r="48156" b="19885"/>
          <a:stretch/>
        </p:blipFill>
        <p:spPr>
          <a:xfrm>
            <a:off x="291378" y="42653"/>
            <a:ext cx="1993691" cy="1034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448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 bwMode="auto">
          <a:xfrm>
            <a:off x="2699792" y="377181"/>
            <a:ext cx="4176464" cy="468691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8399" tIns="49199" rIns="98399" bIns="49199" anchor="b">
            <a:spAutoFit/>
          </a:bodyPr>
          <a:lstStyle>
            <a:lvl1pPr eaLnBrk="0" hangingPunct="0">
              <a:spcBef>
                <a:spcPct val="20000"/>
              </a:spcBef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6. Contacts</a:t>
            </a: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xmlns="" id="{F073B372-80AE-4062-A265-A7F47D9679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643" y="1556792"/>
            <a:ext cx="4032250" cy="144655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altLang="es-MX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DATOS DE CONTACTO </a:t>
            </a:r>
            <a:r>
              <a:rPr kumimoji="0" lang="es-ES" altLang="es-MX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altLang="es-MX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altLang="es-MX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MARTHA</a:t>
            </a:r>
            <a:r>
              <a:rPr kumimoji="0" lang="es-ES" altLang="es-MX" sz="16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ELENA DELGADO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altLang="es-MX" sz="1600" baseline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322 140 82 96</a:t>
            </a:r>
            <a:endParaRPr kumimoji="0" lang="es-ES_tradnl" altLang="es-MX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xmlns="" id="{714A1690-6D82-4E34-A641-B23AC12854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4008" y="1556792"/>
            <a:ext cx="4032250" cy="144655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altLang="es-MX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DATOS DE CONTACTO </a:t>
            </a:r>
            <a:r>
              <a:rPr kumimoji="0" lang="es-ES" altLang="es-MX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altLang="es-MX" sz="1600" noProof="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altLang="es-MX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JAQUELINE LOPEZ</a:t>
            </a:r>
            <a:r>
              <a:rPr kumimoji="0" lang="es-ES" altLang="es-MX" sz="16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TRASVIÑA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altLang="es-MX" sz="1600" noProof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322 307 28 18</a:t>
            </a:r>
            <a:endParaRPr kumimoji="0" lang="pt-BR" altLang="es-MX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xmlns="" id="{3348C4DC-720D-9944-92AC-002A2BEC889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183" t="24332" r="48156" b="19885"/>
          <a:stretch/>
        </p:blipFill>
        <p:spPr>
          <a:xfrm>
            <a:off x="291378" y="42653"/>
            <a:ext cx="1993691" cy="1034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8819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CustomShape 1"/>
          <p:cNvSpPr/>
          <p:nvPr/>
        </p:nvSpPr>
        <p:spPr>
          <a:xfrm>
            <a:off x="737460" y="2006671"/>
            <a:ext cx="7669080" cy="64764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8280" tIns="49320" rIns="98280" bIns="49320" anchor="b">
            <a:spAutoFit/>
          </a:bodyPr>
          <a:lstStyle/>
          <a:p>
            <a:pPr algn="ctr">
              <a:lnSpc>
                <a:spcPct val="100000"/>
              </a:lnSpc>
              <a:spcBef>
                <a:spcPts val="720"/>
              </a:spcBef>
            </a:pPr>
            <a:r>
              <a:rPr lang="en-US" sz="3600" b="1" strike="noStrike" spc="-1" dirty="0">
                <a:solidFill>
                  <a:srgbClr val="FFFFFF"/>
                </a:solidFill>
                <a:latin typeface="Arial"/>
              </a:rPr>
              <a:t>Club </a:t>
            </a:r>
            <a:r>
              <a:rPr lang="en-US" sz="3600" b="1" strike="noStrike" spc="-1" dirty="0" err="1">
                <a:solidFill>
                  <a:srgbClr val="FFFFFF"/>
                </a:solidFill>
                <a:latin typeface="Arial"/>
              </a:rPr>
              <a:t>Rotario</a:t>
            </a:r>
            <a:endParaRPr lang="es-MX" sz="3600" b="0" strike="noStrike" spc="-1" dirty="0">
              <a:latin typeface="Arial"/>
            </a:endParaRPr>
          </a:p>
        </p:txBody>
      </p:sp>
      <p:sp>
        <p:nvSpPr>
          <p:cNvPr id="167" name="CustomShape 2"/>
          <p:cNvSpPr/>
          <p:nvPr/>
        </p:nvSpPr>
        <p:spPr>
          <a:xfrm>
            <a:off x="2538000" y="3501000"/>
            <a:ext cx="3816000" cy="760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es-MX" sz="4400" b="0" strike="noStrike" spc="-1" dirty="0">
                <a:solidFill>
                  <a:srgbClr val="000000"/>
                </a:solidFill>
                <a:latin typeface="Calibri"/>
              </a:rPr>
              <a:t>Muchas Gracias</a:t>
            </a:r>
            <a:endParaRPr lang="es-MX" sz="4400" b="0" strike="noStrike" spc="-1" dirty="0">
              <a:latin typeface="Arial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0C7D9389-B6AD-F043-8870-B70FC4C3C8D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183" t="24332" r="48156" b="19885"/>
          <a:stretch/>
        </p:blipFill>
        <p:spPr>
          <a:xfrm>
            <a:off x="291378" y="42653"/>
            <a:ext cx="1993691" cy="103432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3264</TotalTime>
  <Words>595</Words>
  <Application>Microsoft Office PowerPoint</Application>
  <PresentationFormat>Presentación en pantalla (4:3)</PresentationFormat>
  <Paragraphs>102</Paragraphs>
  <Slides>8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3</vt:i4>
      </vt:variant>
      <vt:variant>
        <vt:lpstr>Títulos de diapositiva</vt:lpstr>
      </vt:variant>
      <vt:variant>
        <vt:i4>8</vt:i4>
      </vt:variant>
    </vt:vector>
  </HeadingPairs>
  <TitlesOfParts>
    <vt:vector size="20" baseType="lpstr">
      <vt:lpstr>Arial</vt:lpstr>
      <vt:lpstr>Calibri</vt:lpstr>
      <vt:lpstr>Calibri,Bold</vt:lpstr>
      <vt:lpstr>DejaVu Sans</vt:lpstr>
      <vt:lpstr>Humnst777 Lt BT</vt:lpstr>
      <vt:lpstr>Symbol</vt:lpstr>
      <vt:lpstr>Tahoma</vt:lpstr>
      <vt:lpstr>Times New Roman</vt:lpstr>
      <vt:lpstr>Wingdings</vt:lpstr>
      <vt:lpstr>Office Theme</vt:lpstr>
      <vt:lpstr>Office Theme</vt:lpstr>
      <vt:lpstr>1_Office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JESUS</dc:creator>
  <dc:description/>
  <cp:lastModifiedBy>Dental</cp:lastModifiedBy>
  <cp:revision>249</cp:revision>
  <cp:lastPrinted>2024-10-14T19:54:39Z</cp:lastPrinted>
  <dcterms:created xsi:type="dcterms:W3CDTF">2017-06-29T16:51:59Z</dcterms:created>
  <dcterms:modified xsi:type="dcterms:W3CDTF">2024-10-16T19:15:16Z</dcterms:modified>
  <dc:language>es-MX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Presentación en pantalla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10</vt:i4>
  </property>
</Properties>
</file>