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5" r:id="rId3"/>
  </p:sldMasterIdLst>
  <p:notesMasterIdLst>
    <p:notesMasterId r:id="rId12"/>
  </p:notesMasterIdLst>
  <p:sldIdLst>
    <p:sldId id="256" r:id="rId4"/>
    <p:sldId id="257" r:id="rId5"/>
    <p:sldId id="258" r:id="rId6"/>
    <p:sldId id="261" r:id="rId7"/>
    <p:sldId id="264" r:id="rId8"/>
    <p:sldId id="285" r:id="rId9"/>
    <p:sldId id="286" r:id="rId10"/>
    <p:sldId id="263" r:id="rId11"/>
  </p:sldIdLst>
  <p:sldSz cx="9144000" cy="6858000" type="screen4x3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707"/>
  </p:normalViewPr>
  <p:slideViewPr>
    <p:cSldViewPr snapToGrid="0">
      <p:cViewPr>
        <p:scale>
          <a:sx n="55" d="100"/>
          <a:sy n="55" d="100"/>
        </p:scale>
        <p:origin x="15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E9272-77EF-4180-A5E6-5CAE1167104E}" type="datetimeFigureOut">
              <a:rPr lang="es-MX" smtClean="0"/>
              <a:t>16/10/2024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665-459A-4B51-B08C-EA56DA462C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84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41665-459A-4B51-B08C-EA56DA462CC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869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154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07376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8867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7394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89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2409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08148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6556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8125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4506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204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991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MX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s-E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964C9B-4C81-4B0A-904F-50071ADF23E7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t>16/10/2024</a:t>
            </a:fld>
            <a:endParaRPr lang="es-MX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CA484B3-578D-4029-87DF-11D2A69EBF66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MX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lang="es-E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  <a:endParaRPr lang="es-ES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  <a:endParaRPr lang="es-ES" sz="24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  <a:endParaRPr lang="es-ES" sz="20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  <a:endParaRPr lang="es-ES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32D132D-62CF-40D0-96BB-AD6C3D2564DF}" type="datetime">
              <a:rPr lang="es-ES" sz="1200" b="0" strike="noStrike" spc="-1">
                <a:solidFill>
                  <a:srgbClr val="8B8B8B"/>
                </a:solidFill>
                <a:latin typeface="Calibri"/>
              </a:rPr>
              <a:t>16/10/2024</a:t>
            </a:fld>
            <a:endParaRPr lang="es-MX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MX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06F601D-46FB-4C7A-AE49-3AD046546B37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MX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BF7F-49CD-4147-B451-EB375A1A4894}" type="datetimeFigureOut">
              <a:rPr lang="es-ES" smtClean="0"/>
              <a:t>16/10/2024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7BA9-EF38-4B18-B991-BC5A1F13366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53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4480" y="1445760"/>
            <a:ext cx="9175320" cy="464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District 4140 México</a:t>
            </a:r>
            <a:endParaRPr lang="es-MX" sz="24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24480" y="1980000"/>
            <a:ext cx="9175320" cy="464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Name of Club: </a:t>
            </a:r>
            <a:r>
              <a:rPr lang="es-MX" sz="2400" b="1" spc="-1" dirty="0" smtClean="0">
                <a:solidFill>
                  <a:srgbClr val="000000"/>
                </a:solidFill>
                <a:latin typeface="Arial"/>
              </a:rPr>
              <a:t>CLUB ROTARIO PUERTO VALLARTA AC</a:t>
            </a:r>
            <a:endParaRPr lang="es-MX" sz="2400" b="0" strike="noStrike" spc="-1" dirty="0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24480" y="2813545"/>
            <a:ext cx="9175320" cy="4689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Name of Project : </a:t>
            </a:r>
            <a:r>
              <a:rPr lang="es-MX" sz="2400" b="1" spc="-1" dirty="0" smtClean="0">
                <a:solidFill>
                  <a:schemeClr val="bg1"/>
                </a:solidFill>
                <a:latin typeface="Calibri,Bold"/>
              </a:rPr>
              <a:t>OLIMPIADAS DE RESILIENCIA</a:t>
            </a:r>
            <a:endParaRPr lang="es-MX" sz="2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F6DCAC5-4127-6241-977B-1E20DE7E9D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299" y="245940"/>
            <a:ext cx="1630299" cy="101542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6BDF231-02D8-F14A-A6A7-FDACE7715F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  <p:sp>
        <p:nvSpPr>
          <p:cNvPr id="2" name="AutoShape 2" descr="blob:https://web.whatsapp.com/1dc8500d-55f6-4143-94b1-f3b2f7cb04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-26793"/>
            <a:ext cx="1854984" cy="13912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5" y="3380014"/>
            <a:ext cx="4243427" cy="318257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681" y="3345725"/>
            <a:ext cx="4289146" cy="32168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2699640" y="463181"/>
            <a:ext cx="4320000" cy="464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1. Introduction</a:t>
            </a:r>
            <a:endParaRPr lang="es-MX" sz="24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251280" y="1317960"/>
            <a:ext cx="8640720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endParaRPr lang="es-MX" sz="14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MX" sz="14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MX" sz="14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MX" sz="14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MX" sz="1400" b="0" strike="noStrike" spc="-1" dirty="0" smtClean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s-MX" sz="1400" b="0" strike="noStrike" spc="-1" dirty="0">
              <a:latin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E95D37C-B6F6-B54D-BB2B-4282AF8AA8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378510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99176" y="1120909"/>
            <a:ext cx="83449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anose="020B0604020202020204" pitchFamily="34" charset="0"/>
              </a:rPr>
              <a:t>Para </a:t>
            </a:r>
            <a:r>
              <a:rPr lang="es-MX" dirty="0">
                <a:latin typeface="Arial" panose="020B0604020202020204" pitchFamily="34" charset="0"/>
              </a:rPr>
              <a:t>el Club Rotario Puerto Vallarta, la salud mental de nuestra comunidad siempre ha sido una prioridad, y especialmente la de nuestros niños. Creemos firmemente que el futuro está en ellos y en la educación y el amor que se les brinda. Por eso, nos hemos unido en diversos proyectos enfocados en su bienestar emocional</a:t>
            </a:r>
            <a:r>
              <a:rPr lang="es-MX" dirty="0" smtClean="0">
                <a:latin typeface="Arial" panose="020B060402020202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latin typeface="Arial" panose="020B0604020202020204" pitchFamily="34" charset="0"/>
              </a:rPr>
              <a:t>Uno de estos proyectos fue el empoderamiento de niñas, en el que seguimos el modelo desarrollado por nuestros compañeros del Club Tlaquepaque. A través de la iniciativa "Aventura </a:t>
            </a:r>
            <a:r>
              <a:rPr lang="es-MX" dirty="0" err="1">
                <a:latin typeface="Arial" panose="020B0604020202020204" pitchFamily="34" charset="0"/>
              </a:rPr>
              <a:t>Resiliente</a:t>
            </a:r>
            <a:r>
              <a:rPr lang="es-MX" dirty="0">
                <a:latin typeface="Arial" panose="020B0604020202020204" pitchFamily="34" charset="0"/>
              </a:rPr>
              <a:t>", trabajamos en varias escuelas primarias, donde tuvimos la oportunidad de detectar una necesidad urgente: la gestión de emociones entre los niños que están por ingresar a la secundaria.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latin typeface="Arial" panose="020B0604020202020204" pitchFamily="34" charset="0"/>
              </a:rPr>
              <a:t>Desafortunadamente, también hemos observado casos repetitivos de acoso escolar, que han tenido consecuencias trágicas, llegando incluso a la pérdida de vidas de niños en nuestra comunidad. </a:t>
            </a:r>
            <a:endParaRPr lang="es-MX" dirty="0" smtClean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Arial" panose="020B0604020202020204" pitchFamily="34" charset="0"/>
              </a:rPr>
              <a:t>Esta </a:t>
            </a:r>
            <a:r>
              <a:rPr lang="es-MX" dirty="0">
                <a:latin typeface="Arial" panose="020B0604020202020204" pitchFamily="34" charset="0"/>
              </a:rPr>
              <a:t>situación nos preocupa profundamente y nos impulsa a actuar.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latin typeface="Arial" panose="020B0604020202020204" pitchFamily="34" charset="0"/>
              </a:rPr>
              <a:t>Por ello, queremos llevar a los niños de sexto año a participar en las "Olimpíadas de </a:t>
            </a:r>
            <a:r>
              <a:rPr lang="es-MX" dirty="0" err="1">
                <a:latin typeface="Arial" panose="020B0604020202020204" pitchFamily="34" charset="0"/>
              </a:rPr>
              <a:t>Resiliencia</a:t>
            </a:r>
            <a:r>
              <a:rPr lang="es-MX" dirty="0">
                <a:latin typeface="Arial" panose="020B0604020202020204" pitchFamily="34" charset="0"/>
              </a:rPr>
              <a:t>". Este evento no solo les proporcionará herramientas para enfrentar sus emociones, sino que también fomentará </a:t>
            </a:r>
            <a:r>
              <a:rPr lang="es-MX" dirty="0" smtClean="0">
                <a:latin typeface="Arial" panose="020B0604020202020204" pitchFamily="34" charset="0"/>
              </a:rPr>
              <a:t>la empatía y ayudara a los niños a </a:t>
            </a:r>
            <a:r>
              <a:rPr lang="es-MX" dirty="0">
                <a:latin typeface="Arial" panose="020B0604020202020204" pitchFamily="34" charset="0"/>
              </a:rPr>
              <a:t>construir su propia fortaleza emocional.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604960" y="380880"/>
            <a:ext cx="4498200" cy="464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1" spc="-1" dirty="0">
                <a:solidFill>
                  <a:srgbClr val="FFFFFF"/>
                </a:solidFill>
                <a:latin typeface="Arial"/>
              </a:rPr>
              <a:t>2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 Objectives</a:t>
            </a:r>
            <a:endParaRPr lang="es-MX" sz="2400" b="0" strike="noStrike" spc="-1" dirty="0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338400" y="1262520"/>
            <a:ext cx="8271720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916854F-EF79-284D-8934-A55A91C29D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04960" y="2407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4784" y="-1200065"/>
            <a:ext cx="834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Arial" panose="020B0604020202020204" pitchFamily="34" charset="0"/>
            </a:endParaRPr>
          </a:p>
          <a:p>
            <a:endParaRPr lang="es-MX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67978" y="-876900"/>
            <a:ext cx="7936992" cy="757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Nuestro objetivo es proporcionar a los niños de sexto grado las fortalezas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necesarias para enfrentar la nueva experiencia de transitar hacia un nivel escolar superior.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Este cambio implica no solo un nuevo entorno educativo, sino también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oportunidad de convivir con diferentes compañeros y asumir mayores responsabilidades.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Deseamos llegar a tantas escuelas como sea posible para ofrecer a estos niños las herramientas esenciales que les permitan navegar con confianza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este importante paso en sus vidas. Nuestro enfoque incluye la implementación de un plan de apoyo integral que no solo se desarrolle en el ámbito escolar, sino que también involucre a sus familias. Además, proporcionaremos recursos y guías que puedan utilizar en casa, fomentando así un ambiente de apoyo y comunicación abierta con sus </a:t>
            </a:r>
            <a:r>
              <a:rPr kumimoji="0" lang="es-MX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familias.Creemos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al empoderar a los niños con estas habilidades,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solo les ayudamos a enfrentar el acoso escolar, sino que también les enseñamos</a:t>
            </a:r>
            <a:r>
              <a:rPr kumimoji="0" lang="es-MX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importancia de la empatía y el respeto mutuo.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Nuestro compromiso es trabajar en conjunto para crear un entorno más seguro y solidario en las escuelas, donde cada niño se sienta valorado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 capaz de enfrentar los desafíos que se presenten.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473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2555640" y="380880"/>
            <a:ext cx="4392000" cy="464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3. Location</a:t>
            </a:r>
            <a:endParaRPr lang="es-MX" sz="24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323640" y="1340640"/>
            <a:ext cx="8628120" cy="21683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233A44"/>
              </a:buClr>
              <a:buSzPts val="1300"/>
              <a:buFont typeface="Calibri"/>
              <a:buNone/>
              <a:tabLst/>
              <a:defRPr/>
            </a:pPr>
            <a:r>
              <a:rPr lang="es-MX" sz="2000" kern="0" noProof="0" dirty="0" smtClean="0">
                <a:solidFill>
                  <a:srgbClr val="233A44"/>
                </a:solidFill>
                <a:latin typeface="Calibri"/>
                <a:cs typeface="Calibri"/>
                <a:sym typeface="Calibri"/>
              </a:rPr>
              <a:t>ESCUELAS PUBLICAS DE PUERTO VALLARTA JALISCO, MEXICO</a:t>
            </a:r>
            <a:endParaRPr kumimoji="0" lang="es-MX" sz="2000" b="0" i="0" u="none" strike="noStrike" kern="0" cap="none" spc="0" normalizeH="0" baseline="0" dirty="0">
              <a:ln>
                <a:noFill/>
              </a:ln>
              <a:solidFill>
                <a:srgbClr val="233A44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233A44"/>
              </a:buClr>
              <a:buSzPts val="1300"/>
              <a:buFont typeface="Calibri"/>
              <a:buNone/>
              <a:tabLst/>
              <a:defRPr/>
            </a:pPr>
            <a:r>
              <a:rPr lang="es-MX" sz="2000" kern="0" noProof="0" dirty="0" smtClean="0">
                <a:solidFill>
                  <a:srgbClr val="233A44"/>
                </a:solidFill>
                <a:latin typeface="Calibri"/>
                <a:cs typeface="Calibri"/>
                <a:sym typeface="Calibri"/>
              </a:rPr>
              <a:t>NUESTRO OBJETIVO ES LLEGAR TODAS LAS ESCUELAS PUBLICAS DE PUERTO VALLARTA. </a:t>
            </a:r>
            <a:r>
              <a:rPr kumimoji="0" lang="es-MX" sz="2000" b="0" i="0" u="none" strike="noStrike" kern="0" cap="none" spc="0" normalizeH="0" baseline="0" dirty="0" smtClean="0">
                <a:ln>
                  <a:noFill/>
                </a:ln>
                <a:solidFill>
                  <a:srgbClr val="233A44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INICIANDO</a:t>
            </a:r>
            <a:r>
              <a:rPr kumimoji="0" lang="es-MX" sz="2000" b="0" i="0" u="none" strike="noStrike" kern="0" cap="none" spc="0" normalizeH="0" dirty="0" smtClean="0">
                <a:ln>
                  <a:noFill/>
                </a:ln>
                <a:solidFill>
                  <a:srgbClr val="233A44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CON 10 ESCUELAS  EN SUS TURNOS MATUTINOS Y VESPERTINOS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233A44"/>
              </a:buClr>
              <a:buSzPts val="1300"/>
              <a:buFont typeface="Calibri"/>
              <a:buNone/>
              <a:tabLst/>
              <a:defRPr/>
            </a:pPr>
            <a:endParaRPr kumimoji="0" lang="es-MX" sz="2000" b="0" i="0" u="none" strike="noStrike" kern="0" cap="none" spc="0" normalizeH="0" dirty="0" smtClean="0">
              <a:ln>
                <a:noFill/>
              </a:ln>
              <a:solidFill>
                <a:srgbClr val="233A44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E4FF81F-2097-5D4C-B2B1-0CD00E4FA2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225" y="2735832"/>
            <a:ext cx="3068783" cy="39496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492421" y="377181"/>
            <a:ext cx="4639392" cy="46869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 anchor="b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/>
            <a:r>
              <a:rPr lang="en-US" sz="2400" b="1" dirty="0">
                <a:solidFill>
                  <a:schemeClr val="bg1"/>
                </a:solidFill>
              </a:rPr>
              <a:t>4. Informe Presupuestal</a:t>
            </a:r>
          </a:p>
        </p:txBody>
      </p:sp>
      <p:graphicFrame>
        <p:nvGraphicFramePr>
          <p:cNvPr id="7" name="Group 2098">
            <a:extLst>
              <a:ext uri="{FF2B5EF4-FFF2-40B4-BE49-F238E27FC236}">
                <a16:creationId xmlns:a16="http://schemas.microsoft.com/office/drawing/2014/main" xmlns="" id="{06B05045-16A8-4124-AF20-AB3889AE4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30150"/>
              </p:ext>
            </p:extLst>
          </p:nvPr>
        </p:nvGraphicFramePr>
        <p:xfrm>
          <a:off x="248008" y="1584325"/>
          <a:ext cx="8642350" cy="3974220"/>
        </p:xfrm>
        <a:graphic>
          <a:graphicData uri="http://schemas.openxmlformats.org/drawingml/2006/table">
            <a:tbl>
              <a:tblPr/>
              <a:tblGrid>
                <a:gridCol w="4897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2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9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Lt BT" charset="0"/>
                          <a:cs typeface="Times New Roman" pitchFamily="18" charset="0"/>
                        </a:rPr>
                        <a:t>ARTICULO6400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Lt BT" charset="0"/>
                          <a:cs typeface="Times New Roman" pitchFamily="18" charset="0"/>
                        </a:rPr>
                        <a:t>CANTIDAD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Lt BT" charset="0"/>
                          <a:cs typeface="Times New Roman" pitchFamily="18" charset="0"/>
                        </a:rPr>
                        <a:t>PRECIO </a:t>
                      </a:r>
                      <a:endParaRPr kumimoji="0" lang="es-MX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Lt BT" charset="0"/>
                          <a:cs typeface="Times New Roman" pitchFamily="18" charset="0"/>
                        </a:rPr>
                        <a:t>POR UNIDAD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Lt BT" charset="0"/>
                          <a:cs typeface="Times New Roman" pitchFamily="18" charset="0"/>
                        </a:rPr>
                        <a:t>TOTAL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ALIMENTOS</a:t>
                      </a:r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800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60</a:t>
                      </a:r>
                      <a:endParaRPr lang="es-MX" sz="14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48000</a:t>
                      </a:r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BEBIDAS EN TERMO</a:t>
                      </a:r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800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95</a:t>
                      </a: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4000</a:t>
                      </a:r>
                      <a:endParaRPr lang="es-ES" sz="12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6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MANUALES 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3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PLAYERAS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KIT MOCHILA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MICROFONOS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BOCINA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6838924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TRASLADOS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2745961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STAFF DE RESIILIENCIA (DIRECCION Y EQUIPO)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288,000</a:t>
                      </a: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1483951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9592046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8448967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COSTO TOTAL DEL PROYECTO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649,100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951EEEE-F92F-6B49-88F2-92B4EAFF5E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9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9636" y="1340768"/>
            <a:ext cx="9175750" cy="46869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 anchor="b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5. Petition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BBD15E73-20CB-4B37-860A-18DB550D5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708920"/>
            <a:ext cx="7848600" cy="156966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Sponsor</a:t>
            </a:r>
            <a:r>
              <a:rPr kumimoji="0" lang="es-419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1</a:t>
            </a:r>
            <a:r>
              <a:rPr kumimoji="0" lang="es-ES_tradnl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Rotary Club …………...………….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</a:t>
            </a:r>
            <a:r>
              <a:rPr kumimoji="0" lang="es-419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ondo Distrital FDD ……………………….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Rotary Club  ………….</a:t>
            </a:r>
            <a:r>
              <a:rPr kumimoji="0" lang="es-419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	 	</a:t>
            </a:r>
            <a:endParaRPr kumimoji="0" lang="es-ES_tradnl" alt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2 CuadroTexto">
            <a:extLst>
              <a:ext uri="{FF2B5EF4-FFF2-40B4-BE49-F238E27FC236}">
                <a16:creationId xmlns:a16="http://schemas.microsoft.com/office/drawing/2014/main" xmlns="" id="{60A56CA7-F7D7-4E4B-8F46-6B10E1725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491" y="2744247"/>
            <a:ext cx="154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altLang="es-MX" dirty="0">
                <a:solidFill>
                  <a:prstClr val="black"/>
                </a:solidFill>
              </a:rPr>
              <a:t>$</a:t>
            </a:r>
            <a:endParaRPr kumimoji="0" lang="es-MX" alt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xmlns="" id="{F5424D15-0F82-4574-B2C3-AA1ACF53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490" y="3280580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$</a:t>
            </a:r>
          </a:p>
        </p:txBody>
      </p:sp>
      <p:sp>
        <p:nvSpPr>
          <p:cNvPr id="9" name="3 CuadroTexto">
            <a:extLst>
              <a:ext uri="{FF2B5EF4-FFF2-40B4-BE49-F238E27FC236}">
                <a16:creationId xmlns:a16="http://schemas.microsoft.com/office/drawing/2014/main" xmlns="" id="{F5424D15-0F82-4574-B2C3-AA1ACF53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491" y="3725227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altLang="es-MX" dirty="0">
                <a:solidFill>
                  <a:prstClr val="black"/>
                </a:solidFill>
              </a:rPr>
              <a:t>$</a:t>
            </a:r>
            <a:endParaRPr kumimoji="0" lang="es-MX" alt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3 CuadroTexto">
            <a:extLst>
              <a:ext uri="{FF2B5EF4-FFF2-40B4-BE49-F238E27FC236}">
                <a16:creationId xmlns:a16="http://schemas.microsoft.com/office/drawing/2014/main" xmlns="" id="{F5424D15-0F82-4574-B2C3-AA1ACF53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490" y="4993554"/>
            <a:ext cx="1424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$</a:t>
            </a:r>
            <a:endParaRPr kumimoji="0" lang="es-MX" alt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598821" y="4993554"/>
            <a:ext cx="37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Total del proyecto  </a:t>
            </a:r>
            <a:r>
              <a:rPr lang="es-419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d</a:t>
            </a:r>
            <a:r>
              <a:rPr kumimoji="0" lang="es-419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ls</a:t>
            </a:r>
            <a:r>
              <a:rPr kumimoji="0" lang="es-419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USA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BC48DA9C-4BFC-CD4F-A014-1C4761DC48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2699792" y="377181"/>
            <a:ext cx="4176464" cy="468691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 anchor="b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6. Contacts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073B372-80AE-4062-A265-A7F47D967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43" y="1556792"/>
            <a:ext cx="4032250" cy="1446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DATOS DE CONTACTO </a:t>
            </a:r>
            <a:r>
              <a:rPr kumimoji="0" lang="es-ES" alt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alt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MARTHA</a:t>
            </a:r>
            <a:r>
              <a:rPr kumimoji="0" lang="es-ES" altLang="es-MX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ELENA DELGADO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600" baseline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322 140 82 96</a:t>
            </a:r>
            <a:endParaRPr kumimoji="0" lang="es-ES_tradnl" alt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xmlns="" id="{714A1690-6D82-4E34-A641-B23AC128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08" y="1556792"/>
            <a:ext cx="4032250" cy="1446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DATOS DE CONTACTO </a:t>
            </a:r>
            <a:r>
              <a:rPr kumimoji="0" lang="es-ES" alt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altLang="es-MX" sz="1600" noProof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JAQUELINE LOPEZ</a:t>
            </a:r>
            <a:r>
              <a:rPr kumimoji="0" lang="es-ES" altLang="es-MX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TRASVIÑA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MX" sz="16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322 307 28 18</a:t>
            </a:r>
            <a:endParaRPr kumimoji="0" lang="pt-BR" alt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348C4DC-720D-9944-92AC-002A2BEC88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737460" y="2006671"/>
            <a:ext cx="7669080" cy="647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8280" tIns="49320" rIns="98280" bIns="4932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1" strike="noStrike" spc="-1" dirty="0">
                <a:solidFill>
                  <a:srgbClr val="FFFFFF"/>
                </a:solidFill>
                <a:latin typeface="Arial"/>
              </a:rPr>
              <a:t>Club </a:t>
            </a:r>
            <a:r>
              <a:rPr lang="en-US" sz="3600" b="1" strike="noStrike" spc="-1" dirty="0" err="1">
                <a:solidFill>
                  <a:srgbClr val="FFFFFF"/>
                </a:solidFill>
                <a:latin typeface="Arial"/>
              </a:rPr>
              <a:t>Rotario</a:t>
            </a:r>
            <a:endParaRPr lang="es-MX" sz="3600" b="0" strike="noStrike" spc="-1" dirty="0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2538000" y="3501000"/>
            <a:ext cx="381600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MX" sz="4400" b="0" strike="noStrike" spc="-1" dirty="0">
                <a:solidFill>
                  <a:srgbClr val="000000"/>
                </a:solidFill>
                <a:latin typeface="Calibri"/>
              </a:rPr>
              <a:t>Muchas Gracias</a:t>
            </a:r>
            <a:endParaRPr lang="es-MX" sz="4400" b="0" strike="noStrike" spc="-1" dirty="0">
              <a:latin typeface="Arial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C7D9389-B6AD-F043-8870-B70FC4C3C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3" t="24332" r="48156" b="19885"/>
          <a:stretch/>
        </p:blipFill>
        <p:spPr>
          <a:xfrm>
            <a:off x="291378" y="42653"/>
            <a:ext cx="1993691" cy="1034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</TotalTime>
  <Words>595</Words>
  <Application>Microsoft Office PowerPoint</Application>
  <PresentationFormat>Presentación en pantalla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Calibri,Bold</vt:lpstr>
      <vt:lpstr>DejaVu Sans</vt:lpstr>
      <vt:lpstr>Humnst777 Lt BT</vt:lpstr>
      <vt:lpstr>Symbol</vt:lpstr>
      <vt:lpstr>Tahoma</vt:lpstr>
      <vt:lpstr>Times New Roman</vt:lpstr>
      <vt:lpstr>Wingdings</vt:lpstr>
      <vt:lpstr>Office Theme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JESUS</dc:creator>
  <dc:description/>
  <cp:lastModifiedBy>Dental</cp:lastModifiedBy>
  <cp:revision>249</cp:revision>
  <cp:lastPrinted>2024-10-14T19:54:39Z</cp:lastPrinted>
  <dcterms:created xsi:type="dcterms:W3CDTF">2017-06-29T16:51:59Z</dcterms:created>
  <dcterms:modified xsi:type="dcterms:W3CDTF">2024-10-16T19:15:16Z</dcterms:modified>
  <dc:language>es-MX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