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496" r:id="rId2"/>
    <p:sldId id="892" r:id="rId3"/>
    <p:sldId id="1919" r:id="rId4"/>
    <p:sldId id="1477" r:id="rId5"/>
    <p:sldId id="1475" r:id="rId6"/>
    <p:sldId id="1478" r:id="rId7"/>
    <p:sldId id="1480" r:id="rId8"/>
    <p:sldId id="448" r:id="rId9"/>
    <p:sldId id="1481" r:id="rId10"/>
    <p:sldId id="1482" r:id="rId11"/>
    <p:sldId id="1483" r:id="rId12"/>
    <p:sldId id="1484" r:id="rId13"/>
    <p:sldId id="1485" r:id="rId14"/>
    <p:sldId id="1487" r:id="rId15"/>
    <p:sldId id="1495" r:id="rId16"/>
    <p:sldId id="1486" r:id="rId17"/>
    <p:sldId id="1488" r:id="rId18"/>
    <p:sldId id="1489" r:id="rId19"/>
    <p:sldId id="1490" r:id="rId20"/>
    <p:sldId id="1491" r:id="rId21"/>
    <p:sldId id="1492" r:id="rId22"/>
    <p:sldId id="1493" r:id="rId23"/>
    <p:sldId id="1494" r:id="rId24"/>
    <p:sldId id="1918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AEAA-DECB-4F1F-A781-C10D407B35EF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BC9B1-9497-4409-A6AF-743B9E617B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53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06559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830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0469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008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2613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5955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1073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93021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2374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2237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705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Marcador de imagen de diapositiva 1">
            <a:extLst>
              <a:ext uri="{FF2B5EF4-FFF2-40B4-BE49-F238E27FC236}">
                <a16:creationId xmlns:a16="http://schemas.microsoft.com/office/drawing/2014/main" id="{85C75C63-2EB5-40EA-B9F7-9B194781F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Marcador de notas 2">
            <a:extLst>
              <a:ext uri="{FF2B5EF4-FFF2-40B4-BE49-F238E27FC236}">
                <a16:creationId xmlns:a16="http://schemas.microsoft.com/office/drawing/2014/main" id="{A6321284-FD10-4FB1-B737-3F017B7D3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5028" name="Marcador de número de diapositiva 3">
            <a:extLst>
              <a:ext uri="{FF2B5EF4-FFF2-40B4-BE49-F238E27FC236}">
                <a16:creationId xmlns:a16="http://schemas.microsoft.com/office/drawing/2014/main" id="{AB1259F7-B093-4171-BC2A-56C4D7EF7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AB8CBA-0925-4AE7-A51A-72B807B40D91}" type="slidenum">
              <a:rPr lang="pt-BR" altLang="es-MX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pt-BR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07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0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8353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85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554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638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638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638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4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33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MX" dirty="0">
              <a:ea typeface="ＭＳ Ｐゴシック" pitchFamily="34" charset="-128"/>
            </a:endParaRPr>
          </a:p>
        </p:txBody>
      </p:sp>
      <p:sp>
        <p:nvSpPr>
          <p:cNvPr id="192516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5824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1BBA3-9A12-40F5-85A2-C5BAC175EF8F}" type="slidenum">
              <a:rPr kumimoji="0" lang="pt-BR" altLang="es-MX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sym typeface="Gill Sans Light"/>
              </a:rPr>
              <a:pPr marL="0" marR="0" lvl="0" indent="0" algn="ctr" defTabSz="58249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altLang="es-MX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783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25F46-50A8-4800-A9E7-F727C88CC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051E5B-5D0C-47D8-88DD-39C58D4D3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72D2CB-E72D-4F14-A0DC-E06F6491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73789C-A096-4403-B7CF-49DCF603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84DDDB-1FBC-45B0-BFA2-EFDEF9A8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942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36F28-1189-440A-9E75-8F45692A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B7663D-66B1-4845-A522-D026722BA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386B3-7BD4-41BC-A920-11A23E16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F4DA4A-3C9A-486E-AD0B-0BDB3DB2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649D6-362C-4D6F-8DCB-6BE378ED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03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757B5C-E75E-4831-B657-098BB7463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F9FDD9-99F6-4614-9780-21D4C8068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8407FA-B184-44A0-992E-6293BE31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C8C0B2-B502-4F81-A439-ACB1D759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770D6-A5F5-4C4B-9CA0-8F9E4A26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702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C5236-0B9F-476F-BF4E-1EA2C51B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36C7A6-5C44-4356-8185-54930EC49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17D93B-CE6F-4D8C-B0D1-24B3A580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CECE1-56C3-4846-B463-4E8EED80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3C95-CA6B-47FD-8959-9B05C131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970CD-04F3-4B2D-8CE4-4AB49966B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4395B5-B60E-4BDF-B46B-ACF5D82C1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39008-4DBD-4B4D-9A22-2FD7205A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071D6-4BF7-4A5D-97AB-3B20A70C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F0C59-9028-4DC1-92F3-7B7C372E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9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87FD3-4354-42D7-8A68-24517494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C899FB-132E-4A5B-8D51-CD8441D47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D540F-BE65-467C-9511-9D87C386D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0873D4-CD4C-42EF-B5D3-3EEA3435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2D5B99-2155-4028-AD88-CCFD132E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053FC1-0FF6-46C5-B3F9-CAF3472B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22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4923B-BFDC-4651-9500-B654E382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A45CA8-34B9-45B5-8463-0536D67C7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7B617D-AC61-495D-B068-53A5BC29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F6162E-0C10-4178-81B5-0598B10A0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753EF0-1C86-4A78-A048-C7626A3FB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1301A6-1BD7-4662-B739-78F7935A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39BDE9-6249-435B-9F4E-CD90032A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E6312-03DE-478B-B804-0E69101E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82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F92F5-0CDD-49F1-97F3-CDE09449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7DDB48-2D7C-4B1A-B5D4-6BD14D9D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4989B9-870E-4EA1-922F-16E0D0A6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04B19C-6F95-4562-AADC-ADB07740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96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018A1B-6408-4491-B4C2-577FFD74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F9BBCE-9A67-4CF7-B8D0-A5B33D74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3B285A-F0E0-4934-974A-A93128D5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97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AF4C8-B210-4266-87C7-86B5274D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D956EF-0775-400A-B980-6ABC1EF6A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E92B64-868E-4D71-A654-E204B509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4AFE1F-8250-4577-B6CE-26CD0AF6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105AC3-C262-4F90-8C67-CFD3DD9D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83E288-21CA-4253-94C3-A03B8EA7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30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455F4-8DD7-4822-A36C-DE3E2922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E92F43-1C7B-408A-B82D-591C93284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191E06-3917-491C-B7AC-35C98FD1E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A09B19-1B58-41F7-9218-2A9AFB74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99D28-3185-48A4-85D1-A9F865B4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2E1485-0133-467D-B2CC-3F0782BB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112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738602-6117-413B-BCCD-37D9EAFA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B88D82-EB21-409B-A700-90738FAED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0097C-CAAC-4780-A4BA-656C4E44B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8020-05C8-4649-9BCA-82212E1E3618}" type="datetimeFigureOut">
              <a:rPr lang="es-MX" smtClean="0"/>
              <a:t>09/02/2024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B5EFB-4296-4432-8A4C-D85A90CA3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6FD7B-05E5-47C2-904C-D683FCAEA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E499-7675-4ED3-8579-4F78BB8BF2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44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-cms.rotary.org/es/document/connect-membership-lead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y-cms.rotary.org/es/document/standard-rotaract-club-constitution-effect-1-july-2020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my.rotary.org/es/document/standard-rotary-club-constitu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rotary.org/es/document/rotary-code-policies" TargetMode="External"/><Relationship Id="rId5" Type="http://schemas.openxmlformats.org/officeDocument/2006/relationships/hyperlink" Target="https://my.rotary.org/es/exchange-ideas/groups/club-secretaries" TargetMode="External"/><Relationship Id="rId4" Type="http://schemas.openxmlformats.org/officeDocument/2006/relationships/hyperlink" Target="https://my.rotary.org/es/news-media/newsletters#_secure/16821" TargetMode="Externa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y-cms.rotary.org/es/secure/13301" TargetMode="External"/><Relationship Id="rId4" Type="http://schemas.openxmlformats.org/officeDocument/2006/relationships/hyperlink" Target="https://my-cms.rotary.org/es/document/rotary-citation-goals-and-instruction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my.rotary.org/es/learning-reference/about-rotary/governance-document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1" y="105"/>
            <a:ext cx="12191813" cy="856542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85664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A7649D-8FF6-4657-8D27-ECCC272E4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66" y="1091319"/>
            <a:ext cx="7358317" cy="45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8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1" y="105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8" name="Picture 2" descr="LIDERAZGO ESTRATÉG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89" y="4739033"/>
            <a:ext cx="3648374" cy="1863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69561C9-DB1F-4E09-8B7B-E5DC9D7BC219}"/>
              </a:ext>
            </a:extLst>
          </p:cNvPr>
          <p:cNvSpPr txBox="1"/>
          <p:nvPr/>
        </p:nvSpPr>
        <p:spPr>
          <a:xfrm>
            <a:off x="504497" y="1573710"/>
            <a:ext cx="112040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sz="3200" b="1" i="1" dirty="0">
                <a:solidFill>
                  <a:srgbClr val="313537"/>
                </a:solidFill>
                <a:effectLst/>
                <a:latin typeface="merriweather"/>
              </a:rPr>
              <a:t>Administrar la correspondencia del club, responder correos electrónicos y enviar comunicados e invitaciones oficiales.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32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3200" b="1" i="1" dirty="0">
                <a:solidFill>
                  <a:srgbClr val="313537"/>
                </a:solidFill>
                <a:effectLst/>
                <a:latin typeface="merriweather"/>
              </a:rPr>
              <a:t>Conservar artículos promocionales, distintivos con nombres y otros materiales utilizados en reuniones y eventos.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32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3200" b="1" i="1" dirty="0">
                <a:solidFill>
                  <a:srgbClr val="313537"/>
                </a:solidFill>
                <a:effectLst/>
                <a:latin typeface="merriweather"/>
              </a:rPr>
              <a:t>Preservar los registros históricos del club.</a:t>
            </a:r>
          </a:p>
        </p:txBody>
      </p:sp>
    </p:spTree>
    <p:extLst>
      <p:ext uri="{BB962C8B-B14F-4D97-AF65-F5344CB8AC3E}">
        <p14:creationId xmlns:p14="http://schemas.microsoft.com/office/powerpoint/2010/main" val="341335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1" y="105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8" name="Picture 2" descr="LIDERAZGO ESTRATÉG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9" y="5153712"/>
            <a:ext cx="2941425" cy="150200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5A91DC7-D7FC-4770-AFC4-4BB012378E1A}"/>
              </a:ext>
            </a:extLst>
          </p:cNvPr>
          <p:cNvSpPr txBox="1"/>
          <p:nvPr/>
        </p:nvSpPr>
        <p:spPr>
          <a:xfrm>
            <a:off x="1229709" y="1573711"/>
            <a:ext cx="97010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sz="3200" b="1" i="1" dirty="0">
                <a:solidFill>
                  <a:srgbClr val="313537"/>
                </a:solidFill>
                <a:effectLst/>
                <a:latin typeface="merriweather"/>
              </a:rPr>
              <a:t>Preparar un informe anual del club al final del año rotario.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32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3200" b="1" i="1" dirty="0">
                <a:solidFill>
                  <a:srgbClr val="313537"/>
                </a:solidFill>
                <a:effectLst/>
                <a:latin typeface="merriweather"/>
              </a:rPr>
              <a:t>Colaborar con el presidente, el tesorero y los comités del club, según sea necesario.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32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3200" b="1" i="1" dirty="0">
                <a:solidFill>
                  <a:srgbClr val="313537"/>
                </a:solidFill>
                <a:effectLst/>
                <a:latin typeface="merriweather"/>
              </a:rPr>
              <a:t>Reunirse con el sucesor y darle los registros del club.</a:t>
            </a:r>
          </a:p>
        </p:txBody>
      </p:sp>
    </p:spTree>
    <p:extLst>
      <p:ext uri="{BB962C8B-B14F-4D97-AF65-F5344CB8AC3E}">
        <p14:creationId xmlns:p14="http://schemas.microsoft.com/office/powerpoint/2010/main" val="48561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1" y="105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3600" b="1" i="0" dirty="0">
                <a:solidFill>
                  <a:srgbClr val="FFFF00"/>
                </a:solidFill>
                <a:effectLst/>
                <a:latin typeface="Open Sans"/>
              </a:rPr>
              <a:t>Secretario ejecutivo/director de club</a:t>
            </a:r>
            <a:endParaRPr lang="es-MX" sz="3600" kern="0" dirty="0">
              <a:solidFill>
                <a:srgbClr val="FFFF00"/>
              </a:solidFill>
              <a:latin typeface="Calibri"/>
              <a:sym typeface="Gill Sans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8" name="Picture 2" descr="LIDERAZGO ESTRATÉG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95" y="4422998"/>
            <a:ext cx="3797191" cy="19389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50AC4FF-DCAE-451E-9255-464EA7864024}"/>
              </a:ext>
            </a:extLst>
          </p:cNvPr>
          <p:cNvSpPr txBox="1"/>
          <p:nvPr/>
        </p:nvSpPr>
        <p:spPr>
          <a:xfrm>
            <a:off x="210207" y="1912884"/>
            <a:ext cx="116980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es-MX" sz="2800" b="1" i="1" dirty="0">
                <a:solidFill>
                  <a:srgbClr val="313537"/>
                </a:solidFill>
                <a:effectLst/>
                <a:latin typeface="merriweather"/>
              </a:rPr>
              <a:t>Algunos clubes tienen un secretario ejecutivo/director para manejar las tareas administrativas, además de un secretario del club.</a:t>
            </a:r>
          </a:p>
          <a:p>
            <a:pPr algn="l" fontAlgn="base" latinLnBrk="0"/>
            <a:endParaRPr lang="es-MX" sz="28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algn="l" fontAlgn="base" latinLnBrk="0"/>
            <a:r>
              <a:rPr lang="es-MX" sz="2800" b="1" i="1" dirty="0">
                <a:solidFill>
                  <a:srgbClr val="313537"/>
                </a:solidFill>
                <a:effectLst/>
                <a:latin typeface="merriweather"/>
              </a:rPr>
              <a:t> El secretario ejecutivo/director del club es el único cargo que puede desempeñar una persona que no es socia del club y que puede ser remunerada.</a:t>
            </a:r>
          </a:p>
        </p:txBody>
      </p:sp>
    </p:spTree>
    <p:extLst>
      <p:ext uri="{BB962C8B-B14F-4D97-AF65-F5344CB8AC3E}">
        <p14:creationId xmlns:p14="http://schemas.microsoft.com/office/powerpoint/2010/main" val="119109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1" y="105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8" name="Picture 2" descr="LIDERAZGO ESTRATÉG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31" y="4199667"/>
            <a:ext cx="4809763" cy="24560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5454EC7-54A2-4BC0-B022-F6094EEC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6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0" y="104994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3600" b="0" i="0" dirty="0">
                <a:solidFill>
                  <a:srgbClr val="FFFF00"/>
                </a:solidFill>
                <a:effectLst/>
                <a:latin typeface="Open Sans"/>
              </a:rPr>
              <a:t> Planifica tus actividades</a:t>
            </a:r>
            <a:endParaRPr lang="es-MX" sz="3600" kern="0" dirty="0">
              <a:solidFill>
                <a:srgbClr val="FFFF00"/>
              </a:solidFill>
              <a:latin typeface="Calibri"/>
              <a:sym typeface="Gill Sans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0E1648E-74FD-422C-99B2-539C3F2D6AD5}"/>
              </a:ext>
            </a:extLst>
          </p:cNvPr>
          <p:cNvSpPr txBox="1"/>
          <p:nvPr/>
        </p:nvSpPr>
        <p:spPr>
          <a:xfrm>
            <a:off x="273269" y="1379309"/>
            <a:ext cx="11918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s-MX" sz="2000" b="1" dirty="0">
              <a:solidFill>
                <a:srgbClr val="000000"/>
              </a:solidFill>
              <a:effectLst/>
              <a:latin typeface="var(--font-family-body)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0C31419-92DA-418A-A559-71535D6F4C1D}"/>
              </a:ext>
            </a:extLst>
          </p:cNvPr>
          <p:cNvSpPr txBox="1"/>
          <p:nvPr/>
        </p:nvSpPr>
        <p:spPr>
          <a:xfrm>
            <a:off x="779646" y="1643507"/>
            <a:ext cx="107610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1" dirty="0">
                <a:solidFill>
                  <a:srgbClr val="313537"/>
                </a:solidFill>
                <a:effectLst/>
                <a:latin typeface="Open Sans"/>
              </a:rPr>
              <a:t>IMPORTANTE:</a:t>
            </a:r>
          </a:p>
          <a:p>
            <a:r>
              <a:rPr lang="es-MX" sz="2400" b="1" i="1" dirty="0">
                <a:solidFill>
                  <a:srgbClr val="313537"/>
                </a:solidFill>
                <a:effectLst/>
                <a:latin typeface="Open Sans"/>
              </a:rPr>
              <a:t>Antes de que comience el año, reúnete con el presidente del club para discutir tus funciones y responsabilidades y la manera en que trabajarán juntos.</a:t>
            </a:r>
          </a:p>
          <a:p>
            <a:endParaRPr lang="es-MX" sz="2400" b="1" i="1" dirty="0">
              <a:solidFill>
                <a:srgbClr val="313537"/>
              </a:solidFill>
              <a:latin typeface="Open Sans"/>
            </a:endParaRPr>
          </a:p>
          <a:p>
            <a:r>
              <a:rPr lang="es-MX" sz="2400" b="1" i="1" dirty="0">
                <a:solidFill>
                  <a:srgbClr val="313537"/>
                </a:solidFill>
                <a:effectLst/>
                <a:latin typeface="Open Sans"/>
              </a:rPr>
              <a:t> </a:t>
            </a:r>
            <a:endParaRPr lang="es-MX" sz="2400" b="1" i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1729815-B6E1-48CE-B756-D8A93150AF56}"/>
              </a:ext>
            </a:extLst>
          </p:cNvPr>
          <p:cNvSpPr txBox="1"/>
          <p:nvPr/>
        </p:nvSpPr>
        <p:spPr>
          <a:xfrm>
            <a:off x="2136807" y="3144002"/>
            <a:ext cx="94038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000" b="1" u="sng" dirty="0">
                <a:solidFill>
                  <a:srgbClr val="00B050"/>
                </a:solidFill>
                <a:effectLst/>
                <a:latin typeface="var(--font-family-body)"/>
              </a:rPr>
              <a:t>Reúnete con el presidente electo para: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0000"/>
                </a:solidFill>
                <a:effectLst/>
                <a:latin typeface="var(--font-family-body)"/>
              </a:rPr>
              <a:t>Discutir los objetivos del club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0000"/>
                </a:solidFill>
                <a:effectLst/>
                <a:latin typeface="var(--font-family-body)"/>
              </a:rPr>
              <a:t>Programar las actividades del club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0000"/>
                </a:solidFill>
                <a:effectLst/>
                <a:latin typeface="var(--font-family-body)"/>
              </a:rPr>
              <a:t>Decidir cómo dividirás las tareas administrativas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0000"/>
                </a:solidFill>
                <a:effectLst/>
                <a:latin typeface="var(--font-family-body)"/>
              </a:rPr>
              <a:t>Decidir quién administrará las </a:t>
            </a:r>
            <a:r>
              <a:rPr lang="es-MX" sz="2000" b="1" dirty="0">
                <a:solidFill>
                  <a:srgbClr val="000000"/>
                </a:solidFill>
                <a:effectLst/>
                <a:latin typeface="var(--font-family-body)"/>
                <a:hlinkClick r:id="rId4"/>
              </a:rPr>
              <a:t>consultas y recomendaciones sobre membresía</a:t>
            </a:r>
            <a:r>
              <a:rPr lang="es-MX" sz="2000" b="1" dirty="0">
                <a:solidFill>
                  <a:srgbClr val="000000"/>
                </a:solidFill>
                <a:effectLst/>
                <a:latin typeface="var(--font-family-body)"/>
              </a:rPr>
              <a:t> para el club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0000"/>
                </a:solidFill>
                <a:effectLst/>
                <a:latin typeface="var(--font-family-body)"/>
              </a:rPr>
              <a:t>Determinar cómo manejarás las comunicaciones del club</a:t>
            </a:r>
          </a:p>
        </p:txBody>
      </p:sp>
    </p:spTree>
    <p:extLst>
      <p:ext uri="{BB962C8B-B14F-4D97-AF65-F5344CB8AC3E}">
        <p14:creationId xmlns:p14="http://schemas.microsoft.com/office/powerpoint/2010/main" val="372353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0" y="104994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3600" b="0" i="0" dirty="0">
                <a:solidFill>
                  <a:srgbClr val="FFFF00"/>
                </a:solidFill>
                <a:effectLst/>
                <a:latin typeface="Open Sans"/>
              </a:rPr>
              <a:t> Planifica tus actividades</a:t>
            </a:r>
            <a:endParaRPr lang="es-MX" sz="3600" kern="0" dirty="0">
              <a:solidFill>
                <a:srgbClr val="FFFF00"/>
              </a:solidFill>
              <a:latin typeface="Calibri"/>
              <a:sym typeface="Gill Sans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0E1648E-74FD-422C-99B2-539C3F2D6AD5}"/>
              </a:ext>
            </a:extLst>
          </p:cNvPr>
          <p:cNvSpPr txBox="1"/>
          <p:nvPr/>
        </p:nvSpPr>
        <p:spPr>
          <a:xfrm>
            <a:off x="385011" y="1476561"/>
            <a:ext cx="1169469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2800" b="1" u="sng" dirty="0">
                <a:effectLst/>
                <a:latin typeface="var(--font-family-body)"/>
              </a:rPr>
              <a:t>Enero-Junio</a:t>
            </a:r>
          </a:p>
          <a:p>
            <a:pPr algn="l" fontAlgn="base"/>
            <a:endParaRPr lang="es-MX" sz="2800" b="1" u="sng" dirty="0">
              <a:effectLst/>
              <a:latin typeface="var(--font-family-body)"/>
            </a:endParaRPr>
          </a:p>
          <a:p>
            <a:pPr algn="l" fontAlgn="base"/>
            <a:r>
              <a:rPr lang="es-MX" sz="2400" b="1" u="sng" dirty="0">
                <a:solidFill>
                  <a:srgbClr val="000000"/>
                </a:solidFill>
                <a:effectLst/>
                <a:latin typeface="var(--font-family-head)"/>
              </a:rPr>
              <a:t>Prepárate para tu período en funciones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</a:rPr>
              <a:t>Suscríbete a los </a:t>
            </a: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  <a:hlinkClick r:id="rId4"/>
              </a:rPr>
              <a:t>boletines de Rotary</a:t>
            </a: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</a:rPr>
              <a:t> que apoyan las actividades del club.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400" b="1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</a:rPr>
              <a:t>Únete al </a:t>
            </a: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  <a:hlinkClick r:id="rId5"/>
              </a:rPr>
              <a:t>grupo de discusión de secretarios de club</a:t>
            </a: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</a:rPr>
              <a:t> en My Rotary.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400" b="1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</a:rPr>
              <a:t>Familiarízate con el </a:t>
            </a: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  <a:hlinkClick r:id="rId6"/>
              </a:rPr>
              <a:t>Código de Normas de Rotary</a:t>
            </a: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</a:rPr>
              <a:t>, los </a:t>
            </a: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  <a:hlinkClick r:id="rId7"/>
              </a:rPr>
              <a:t>Estatutos Prescritos a los Clubes Rotarios</a:t>
            </a: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</a:rPr>
              <a:t> o los </a:t>
            </a:r>
            <a:r>
              <a:rPr lang="es-MX" sz="2400" b="1" dirty="0">
                <a:solidFill>
                  <a:srgbClr val="000000"/>
                </a:solidFill>
                <a:effectLst/>
                <a:latin typeface="var(--font-family-body)"/>
                <a:hlinkClick r:id="rId8"/>
              </a:rPr>
              <a:t>Estatutos Prescritos a los Clubes </a:t>
            </a:r>
            <a:r>
              <a:rPr lang="es-MX" sz="2400" b="1" dirty="0" err="1">
                <a:solidFill>
                  <a:srgbClr val="000000"/>
                </a:solidFill>
                <a:effectLst/>
                <a:latin typeface="var(--font-family-body)"/>
                <a:hlinkClick r:id="rId8"/>
              </a:rPr>
              <a:t>Rotaract</a:t>
            </a:r>
            <a:r>
              <a:rPr lang="es-MX" sz="2400" b="1" u="sng" dirty="0">
                <a:solidFill>
                  <a:srgbClr val="000000"/>
                </a:solidFill>
                <a:effectLst/>
                <a:latin typeface="var(--font-family-body)"/>
              </a:rPr>
              <a:t> </a:t>
            </a:r>
            <a:r>
              <a:rPr lang="es-MX" sz="2400" b="1" i="1" u="sng" dirty="0">
                <a:solidFill>
                  <a:srgbClr val="C00000"/>
                </a:solidFill>
              </a:rPr>
              <a:t>Y EL REGLAMENTO INTERNO DEL CLUB.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000" b="1" u="sng" dirty="0">
              <a:solidFill>
                <a:srgbClr val="000000"/>
              </a:solidFill>
              <a:effectLst/>
              <a:latin typeface="var(--font-family-body)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6D56B2-851D-418A-90A2-8578574EC2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8434" y="1459479"/>
            <a:ext cx="1940685" cy="19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3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-186" y="7448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3600" i="1" kern="0" dirty="0">
                <a:solidFill>
                  <a:srgbClr val="FFFF00"/>
                </a:solidFill>
                <a:latin typeface="Calibri"/>
                <a:sym typeface="Gill Sans Light"/>
              </a:rPr>
              <a:t>SECRETARIOS</a:t>
            </a:r>
            <a:r>
              <a:rPr lang="es-MX" sz="2601" kern="0" dirty="0">
                <a:solidFill>
                  <a:prstClr val="white"/>
                </a:solidFill>
                <a:latin typeface="Calibri"/>
                <a:sym typeface="Gill Sans Light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32618B4-A1CF-4D13-9963-3BD47F0EBF3C}"/>
              </a:ext>
            </a:extLst>
          </p:cNvPr>
          <p:cNvSpPr txBox="1"/>
          <p:nvPr/>
        </p:nvSpPr>
        <p:spPr>
          <a:xfrm>
            <a:off x="1219200" y="1274809"/>
            <a:ext cx="100478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800" b="1" i="1" u="sng" dirty="0">
                <a:solidFill>
                  <a:srgbClr val="000000"/>
                </a:solidFill>
                <a:effectLst/>
                <a:latin typeface="var(--font-family-body)"/>
              </a:rPr>
              <a:t>Reúnete con el secretario actual </a:t>
            </a:r>
            <a:r>
              <a:rPr lang="es-MX" sz="2800" b="1" i="1" dirty="0">
                <a:solidFill>
                  <a:srgbClr val="000000"/>
                </a:solidFill>
                <a:effectLst/>
                <a:latin typeface="var(--font-family-body)"/>
              </a:rPr>
              <a:t>para:</a:t>
            </a:r>
          </a:p>
          <a:p>
            <a:pPr lvl="1" algn="l" fontAlgn="base"/>
            <a:r>
              <a:rPr lang="es-MX" sz="2800" b="1" i="1" dirty="0">
                <a:solidFill>
                  <a:srgbClr val="000000"/>
                </a:solidFill>
                <a:effectLst/>
                <a:latin typeface="var(--font-family-body)"/>
              </a:rPr>
              <a:t>.  Revisar los procedimientos del club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000000"/>
                </a:solidFill>
                <a:effectLst/>
                <a:latin typeface="var(--font-family-body)"/>
              </a:rPr>
              <a:t>Revisar la factura del club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000000"/>
                </a:solidFill>
                <a:effectLst/>
                <a:latin typeface="var(--font-family-body)"/>
              </a:rPr>
              <a:t>Discutir cómo los líderes actuales han administrado las consultas y recomendaciones sobre membresía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000000"/>
                </a:solidFill>
                <a:effectLst/>
                <a:latin typeface="var(--font-family-body)"/>
              </a:rPr>
              <a:t>Obtener acceso a los registros, archivos y otras propiedades del club</a:t>
            </a:r>
          </a:p>
        </p:txBody>
      </p:sp>
    </p:spTree>
    <p:extLst>
      <p:ext uri="{BB962C8B-B14F-4D97-AF65-F5344CB8AC3E}">
        <p14:creationId xmlns:p14="http://schemas.microsoft.com/office/powerpoint/2010/main" val="4120401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-186" y="17652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3600" i="1" kern="0" dirty="0">
                <a:solidFill>
                  <a:srgbClr val="FFFF00"/>
                </a:solidFill>
                <a:latin typeface="Calibri"/>
                <a:sym typeface="Gill Sans Light"/>
              </a:rPr>
              <a:t>SECRETARIOS</a:t>
            </a:r>
            <a:r>
              <a:rPr lang="es-MX" sz="2601" kern="0" dirty="0">
                <a:solidFill>
                  <a:prstClr val="white"/>
                </a:solidFill>
                <a:latin typeface="Calibri"/>
                <a:sym typeface="Gill Sans Light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71C903E-B970-4757-9631-F99BE14FB17D}"/>
              </a:ext>
            </a:extLst>
          </p:cNvPr>
          <p:cNvSpPr txBox="1"/>
          <p:nvPr/>
        </p:nvSpPr>
        <p:spPr>
          <a:xfrm>
            <a:off x="157655" y="1476561"/>
            <a:ext cx="120343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000000"/>
                </a:solidFill>
                <a:effectLst/>
                <a:latin typeface="var(--font-family-body)"/>
              </a:rPr>
              <a:t>Participa en la asamblea del club celebrada por el presidente electo después de la asamblea distrital de capacitación para discutir los planes del club para el próximo año.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000000"/>
                </a:solidFill>
                <a:effectLst/>
                <a:latin typeface="var(--font-family-body)"/>
              </a:rPr>
              <a:t>Prepara un calendario para enviar los estados de cuenta de las cuotas del club a todos los socios (mensuales, trimestrales o dos veces al año) y planificar cómo se registrará las cuotas que se reciban.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771AB1-B4A9-4FE7-8D9A-E3B11643D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469" y="4142368"/>
            <a:ext cx="2478142" cy="24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6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-186" y="7448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4800" i="1" u="sng" kern="0" dirty="0">
                <a:solidFill>
                  <a:srgbClr val="FFFF00"/>
                </a:solidFill>
                <a:latin typeface="Calibri"/>
                <a:sym typeface="Gill Sans Light"/>
              </a:rPr>
              <a:t>JULIO SECRETARIOS  </a:t>
            </a:r>
            <a:r>
              <a:rPr lang="es-MX" sz="4800" u="sng" kern="0" dirty="0">
                <a:solidFill>
                  <a:prstClr val="white"/>
                </a:solidFill>
                <a:latin typeface="Calibri"/>
                <a:sym typeface="Gill Sans Light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CAD59D8-BD7B-4828-B393-4964FC398617}"/>
              </a:ext>
            </a:extLst>
          </p:cNvPr>
          <p:cNvSpPr txBox="1"/>
          <p:nvPr/>
        </p:nvSpPr>
        <p:spPr>
          <a:xfrm>
            <a:off x="1" y="1249921"/>
            <a:ext cx="122735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3200" b="1" i="1" dirty="0">
                <a:latin typeface="var(--font-family-body)"/>
              </a:rPr>
              <a:t>                                    T</a:t>
            </a:r>
            <a:r>
              <a:rPr lang="es-MX" sz="3200" b="1" i="0" u="sng" dirty="0">
                <a:solidFill>
                  <a:srgbClr val="000000"/>
                </a:solidFill>
                <a:effectLst/>
                <a:latin typeface="var(--font-family-head)"/>
              </a:rPr>
              <a:t>oma posesión del cargo</a:t>
            </a:r>
          </a:p>
          <a:p>
            <a:pPr algn="l" fontAlgn="base"/>
            <a:endParaRPr lang="es-MX" sz="3200" b="1" i="0" u="sng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400" b="1" i="1" dirty="0">
                <a:solidFill>
                  <a:srgbClr val="000000"/>
                </a:solidFill>
                <a:latin typeface="var(--font-family-body)"/>
              </a:rPr>
              <a:t>M</a:t>
            </a:r>
            <a:r>
              <a:rPr lang="es-MX" sz="2400" b="1" i="1" dirty="0">
                <a:solidFill>
                  <a:srgbClr val="000000"/>
                </a:solidFill>
                <a:effectLst/>
                <a:latin typeface="var(--font-family-body)"/>
              </a:rPr>
              <a:t>antén registros de membresía precisos durante todo el año.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400" b="1" i="1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400" b="1" i="1" dirty="0">
                <a:solidFill>
                  <a:srgbClr val="000000"/>
                </a:solidFill>
                <a:effectLst/>
                <a:latin typeface="var(--font-family-body)"/>
              </a:rPr>
              <a:t>Asegúrate de que los nuevos funcionarios del club sean notificados en My Rotary para que tengan acceso a herramientas y recursos en línea.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400" b="1" i="1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400" b="1" i="1" dirty="0">
                <a:solidFill>
                  <a:srgbClr val="000000"/>
                </a:solidFill>
                <a:latin typeface="var(--font-family-body)"/>
              </a:rPr>
              <a:t>Verifica</a:t>
            </a:r>
            <a:r>
              <a:rPr lang="es-MX" sz="2400" b="1" i="1" dirty="0">
                <a:solidFill>
                  <a:srgbClr val="000000"/>
                </a:solidFill>
                <a:effectLst/>
                <a:latin typeface="var(--font-family-body)"/>
              </a:rPr>
              <a:t> que el tesorero del club haya recibido la factura del club para que se pueda pagar a tiempo, en un plazo de 60 días (a continuación se muestra una factura de ejemplo).</a:t>
            </a:r>
          </a:p>
          <a:p>
            <a:pPr algn="l" fontAlgn="base"/>
            <a:endParaRPr lang="es-MX" sz="3200" b="1" i="0" dirty="0">
              <a:solidFill>
                <a:srgbClr val="000000"/>
              </a:solidFill>
              <a:effectLst/>
              <a:latin typeface="var(--font-family-head)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59FFD5-81FD-4408-8663-BAE731B51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136" y="4815456"/>
            <a:ext cx="2689515" cy="18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-186" y="7448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3600" i="1" kern="0" dirty="0">
                <a:solidFill>
                  <a:srgbClr val="FFFF00"/>
                </a:solidFill>
                <a:latin typeface="Calibri"/>
                <a:sym typeface="Gill Sans Light"/>
              </a:rPr>
              <a:t>SECRETARIOS</a:t>
            </a:r>
            <a:r>
              <a:rPr lang="es-MX" sz="2601" kern="0" dirty="0">
                <a:solidFill>
                  <a:prstClr val="white"/>
                </a:solidFill>
                <a:latin typeface="Calibri"/>
                <a:sym typeface="Gill Sans Light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 dirty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C8B605-B0D8-4D9D-A7E0-653B8BB5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592" y="1259306"/>
            <a:ext cx="7628443" cy="44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5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TextBox 6">
            <a:extLst>
              <a:ext uri="{FF2B5EF4-FFF2-40B4-BE49-F238E27FC236}">
                <a16:creationId xmlns:a16="http://schemas.microsoft.com/office/drawing/2014/main" id="{E7A97E25-290A-456E-940B-85BAC73C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502539"/>
            <a:ext cx="77799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s-MX" sz="4000" b="1" i="1" dirty="0">
                <a:solidFill>
                  <a:srgbClr val="164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PDG. Laura Herrera de </a:t>
            </a:r>
            <a:r>
              <a:rPr lang="pt-BR" altLang="es-MX" sz="4000" b="1" i="1" dirty="0" err="1">
                <a:solidFill>
                  <a:srgbClr val="164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Garza</a:t>
            </a:r>
            <a:endParaRPr lang="pt-BR" altLang="es-MX" sz="4000" b="1" i="1" dirty="0">
              <a:solidFill>
                <a:srgbClr val="1646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3431704" y="1154395"/>
            <a:ext cx="7560840" cy="100022"/>
            <a:chOff x="384" y="1104"/>
            <a:chExt cx="4800" cy="48"/>
          </a:xfrm>
        </p:grpSpPr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3" name="13 Rectángulo">
            <a:extLst>
              <a:ext uri="{FF2B5EF4-FFF2-40B4-BE49-F238E27FC236}">
                <a16:creationId xmlns:a16="http://schemas.microsoft.com/office/drawing/2014/main" id="{D804BD90-8DA6-40DF-AB42-EAF95D5F0E73}"/>
              </a:ext>
            </a:extLst>
          </p:cNvPr>
          <p:cNvSpPr/>
          <p:nvPr/>
        </p:nvSpPr>
        <p:spPr>
          <a:xfrm>
            <a:off x="-28465" y="5821095"/>
            <a:ext cx="12192000" cy="103680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4" tIns="45489" rIns="90974" bIns="45489" anchor="ctr"/>
          <a:lstStyle/>
          <a:p>
            <a:pPr defTabSz="909755">
              <a:defRPr/>
            </a:pPr>
            <a:endParaRPr lang="es-MX" sz="1828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CA0E2-84E5-428A-A894-9F4B5612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919292"/>
            <a:ext cx="2232248" cy="8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335588" y="20211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096000" y="1252594"/>
            <a:ext cx="5488018" cy="3350937"/>
          </a:xfrm>
        </p:spPr>
        <p:txBody>
          <a:bodyPr>
            <a:normAutofit/>
          </a:bodyPr>
          <a:lstStyle/>
          <a:p>
            <a:r>
              <a:rPr lang="es-MX" sz="2800" b="1" i="1" dirty="0">
                <a:solidFill>
                  <a:srgbClr val="164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ASISTENTE DE LA COORDINACION DE FUNDACION ROTARIA PARA LA ZONA 25 A </a:t>
            </a:r>
            <a:br>
              <a:rPr lang="es-MX" sz="2800" b="1" i="1" dirty="0">
                <a:solidFill>
                  <a:srgbClr val="164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i="1" dirty="0">
                <a:solidFill>
                  <a:srgbClr val="164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ROTARIO MORELIA CAMELINAS</a:t>
            </a:r>
            <a:br>
              <a:rPr lang="es-MX" sz="2800" b="1" i="1" dirty="0">
                <a:solidFill>
                  <a:srgbClr val="164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b="1" i="1" dirty="0">
                <a:solidFill>
                  <a:srgbClr val="164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 4140</a:t>
            </a:r>
          </a:p>
        </p:txBody>
      </p:sp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2483712" y="3886200"/>
            <a:ext cx="7879488" cy="1752600"/>
          </a:xfrm>
        </p:spPr>
        <p:txBody>
          <a:bodyPr/>
          <a:lstStyle/>
          <a:p>
            <a:r>
              <a:rPr lang="es-MX" dirty="0"/>
              <a:t>                                         </a:t>
            </a:r>
            <a:endParaRPr lang="es-MX" b="1" i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97AC5DA-7E32-4067-9993-27406A0DD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360697"/>
            <a:ext cx="2519363" cy="10507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FA3BC0-F0EC-4B59-8189-88AE36142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29" y="1724028"/>
            <a:ext cx="2820741" cy="38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-186" y="7448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3600" i="1" kern="0" dirty="0">
                <a:solidFill>
                  <a:srgbClr val="FFFF00"/>
                </a:solidFill>
                <a:latin typeface="Calibri"/>
                <a:sym typeface="Gill Sans Light"/>
              </a:rPr>
              <a:t>SECRETARIOS  </a:t>
            </a:r>
            <a:r>
              <a:rPr lang="es-MX" sz="2601" kern="0" dirty="0">
                <a:solidFill>
                  <a:prstClr val="white"/>
                </a:solidFill>
                <a:latin typeface="Calibri"/>
                <a:sym typeface="Gill Sans Light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59FFD5-81FD-4408-8663-BAE731B51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386" y="5044969"/>
            <a:ext cx="2827283" cy="177188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220A797-71F8-4277-986D-6883A8A16E3C}"/>
              </a:ext>
            </a:extLst>
          </p:cNvPr>
          <p:cNvSpPr txBox="1"/>
          <p:nvPr/>
        </p:nvSpPr>
        <p:spPr>
          <a:xfrm>
            <a:off x="336331" y="835927"/>
            <a:ext cx="1185566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s-MX" sz="3200" b="1" i="1" u="sng" dirty="0">
              <a:effectLst/>
              <a:latin typeface="var(--font-family-body)"/>
            </a:endParaRPr>
          </a:p>
          <a:p>
            <a:pPr algn="l" fontAlgn="base"/>
            <a:r>
              <a:rPr lang="es-MX" sz="3200" b="1" i="0" u="sng" dirty="0">
                <a:solidFill>
                  <a:schemeClr val="bg1"/>
                </a:solidFill>
                <a:effectLst/>
                <a:latin typeface="var(--font-family-head)"/>
              </a:rPr>
              <a:t>                       </a:t>
            </a:r>
            <a:r>
              <a:rPr lang="es-MX" sz="3200" b="1" i="0" u="sng" dirty="0">
                <a:solidFill>
                  <a:srgbClr val="000000"/>
                </a:solidFill>
                <a:effectLst/>
                <a:latin typeface="var(--font-family-head)"/>
              </a:rPr>
              <a:t> Tareas de mitad de año</a:t>
            </a:r>
          </a:p>
          <a:p>
            <a:pPr algn="l" fontAlgn="base"/>
            <a:endParaRPr lang="es-MX" sz="2400" b="1" i="1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400" b="1" i="1" dirty="0">
                <a:solidFill>
                  <a:srgbClr val="000000"/>
                </a:solidFill>
                <a:effectLst/>
                <a:latin typeface="var(--font-family-body)"/>
              </a:rPr>
              <a:t>Revisa el calendario de actividades del club con el presidente y la directiva.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400" b="1" i="1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400" b="1" i="1" dirty="0">
                <a:solidFill>
                  <a:srgbClr val="000000"/>
                </a:solidFill>
                <a:effectLst/>
                <a:latin typeface="var(--font-family-body)"/>
              </a:rPr>
              <a:t> Confirma que los datos de membresía del club estén actualizados en My Rotary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400" b="1" i="1" dirty="0">
                <a:solidFill>
                  <a:srgbClr val="FF0000"/>
                </a:solidFill>
                <a:effectLst/>
                <a:latin typeface="var(--font-family-body)"/>
              </a:rPr>
              <a:t>a </a:t>
            </a:r>
            <a:r>
              <a:rPr lang="es-MX" sz="2400" b="1" i="1" u="sng" dirty="0">
                <a:solidFill>
                  <a:srgbClr val="FF0000"/>
                </a:solidFill>
                <a:effectLst/>
                <a:latin typeface="var(--font-family-body)"/>
              </a:rPr>
              <a:t>más tardar el 1 de enero </a:t>
            </a:r>
            <a:r>
              <a:rPr lang="es-MX" sz="2400" b="1" i="1" dirty="0">
                <a:solidFill>
                  <a:srgbClr val="000000"/>
                </a:solidFill>
                <a:effectLst/>
                <a:latin typeface="var(--font-family-body)"/>
              </a:rPr>
              <a:t>para que recibas una factura exacta del club.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000" b="1" i="1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000" b="1" i="1" dirty="0">
                <a:solidFill>
                  <a:srgbClr val="000000"/>
                </a:solidFill>
                <a:effectLst/>
                <a:latin typeface="var(--font-family-body)"/>
              </a:rPr>
              <a:t> Asegúrate de que el tesorero haya recibido la factura del club para que se pueda pagar a tiempo</a:t>
            </a:r>
            <a:r>
              <a:rPr lang="es-MX" sz="20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000" b="1" i="0" dirty="0">
                <a:solidFill>
                  <a:srgbClr val="000000"/>
                </a:solidFill>
                <a:effectLst/>
                <a:latin typeface="Open Sans"/>
              </a:rPr>
              <a:t> Confirma que los datos de afiliación de tu club estén actualizados en My Rotary a más tardar el 1 de julio para que recibas una factura exacta del club.</a:t>
            </a:r>
            <a:r>
              <a:rPr lang="es-MX" sz="2000" b="1" i="1" dirty="0">
                <a:solidFill>
                  <a:srgbClr val="000000"/>
                </a:solidFill>
                <a:effectLst/>
                <a:latin typeface="var(--font-family-body)"/>
              </a:rPr>
              <a:t>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b="0" i="0" dirty="0">
              <a:solidFill>
                <a:srgbClr val="000000"/>
              </a:solidFill>
              <a:effectLst/>
              <a:latin typeface="var(--font-family-body)"/>
            </a:endParaRPr>
          </a:p>
        </p:txBody>
      </p:sp>
    </p:spTree>
    <p:extLst>
      <p:ext uri="{BB962C8B-B14F-4D97-AF65-F5344CB8AC3E}">
        <p14:creationId xmlns:p14="http://schemas.microsoft.com/office/powerpoint/2010/main" val="88753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-186" y="7448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4800" b="1" i="1" kern="0" dirty="0">
                <a:solidFill>
                  <a:srgbClr val="FFFF00"/>
                </a:solidFill>
                <a:latin typeface="Calibri"/>
                <a:sym typeface="Gill Sans Light"/>
              </a:rPr>
              <a:t>MENCION DE ROTARY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9EAD4-E323-4162-BA00-1801EDD7955F}"/>
              </a:ext>
            </a:extLst>
          </p:cNvPr>
          <p:cNvSpPr txBox="1"/>
          <p:nvPr/>
        </p:nvSpPr>
        <p:spPr>
          <a:xfrm>
            <a:off x="1902372" y="2042544"/>
            <a:ext cx="72521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i="1" dirty="0">
                <a:solidFill>
                  <a:srgbClr val="000000"/>
                </a:solidFill>
                <a:effectLst/>
                <a:latin typeface="Open Sans"/>
              </a:rPr>
              <a:t>Trabaja con el presidente para informar los logros del club hacia la obtención de la Mención de Rotary en Rotary Club Central. </a:t>
            </a:r>
            <a:endParaRPr lang="es-MX" sz="2800" b="1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44AA4F-7AEB-493D-B98C-61FE5A8EA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522" y="3752084"/>
            <a:ext cx="3636072" cy="27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17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-186" y="7448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4800" b="1" i="1" kern="0" dirty="0">
                <a:solidFill>
                  <a:srgbClr val="FFFF00"/>
                </a:solidFill>
                <a:latin typeface="Calibri"/>
                <a:sym typeface="Gill Sans Light"/>
              </a:rPr>
              <a:t>MENCION DE ROTARY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A6EAB3A-2862-4055-B1D3-38A6EEBBD2FE}"/>
              </a:ext>
            </a:extLst>
          </p:cNvPr>
          <p:cNvSpPr txBox="1"/>
          <p:nvPr/>
        </p:nvSpPr>
        <p:spPr>
          <a:xfrm>
            <a:off x="1436932" y="1736993"/>
            <a:ext cx="97379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i="1" dirty="0">
                <a:solidFill>
                  <a:srgbClr val="111111"/>
                </a:solidFill>
                <a:effectLst/>
                <a:latin typeface="Roboto"/>
              </a:rPr>
              <a:t>La Mención de Rotary es un premio que reconoce la ardua labor que realizan los clubes durante todo el año. Trabajar para lograr las metas de la mención ayuda a los clubes a involucrar a sus socios, a mantener su relevancia en sus comunidades y a funcionar de manera más eficiente.</a:t>
            </a:r>
            <a:endParaRPr lang="es-MX" sz="2800" b="1" i="1" dirty="0"/>
          </a:p>
        </p:txBody>
      </p:sp>
      <p:pic>
        <p:nvPicPr>
          <p:cNvPr id="1028" name="Picture 4" descr="Resultado de imagen de caricatura de clubes rotarios trabajando en equipo">
            <a:extLst>
              <a:ext uri="{FF2B5EF4-FFF2-40B4-BE49-F238E27FC236}">
                <a16:creationId xmlns:a16="http://schemas.microsoft.com/office/drawing/2014/main" id="{9C0069DE-C0D3-4B83-882F-6F007460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01" y="4011681"/>
            <a:ext cx="31813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08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-186" y="7448"/>
            <a:ext cx="12192186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4000" b="1" i="1" kern="0" dirty="0">
                <a:solidFill>
                  <a:srgbClr val="FFFF00"/>
                </a:solidFill>
                <a:latin typeface="Calibri"/>
                <a:sym typeface="Gill Sans Light"/>
              </a:rPr>
              <a:t>      MENCION DE ROTARY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433144"/>
            <a:ext cx="1487227" cy="29828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24B0E73-75D3-48B1-80E0-8CBD26491B38}"/>
              </a:ext>
            </a:extLst>
          </p:cNvPr>
          <p:cNvSpPr txBox="1"/>
          <p:nvPr/>
        </p:nvSpPr>
        <p:spPr>
          <a:xfrm>
            <a:off x="192505" y="1187467"/>
            <a:ext cx="119993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es-MX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 rtl="0"/>
            <a:r>
              <a:rPr lang="es-MX" sz="2800" b="1" i="1" dirty="0">
                <a:solidFill>
                  <a:srgbClr val="000000"/>
                </a:solidFill>
                <a:effectLst/>
                <a:latin typeface="Open Sans"/>
              </a:rPr>
              <a:t>¿Cómo podría mi club hacerse acreedor a la Mención de Rotary para clubes rotarios ?</a:t>
            </a:r>
          </a:p>
          <a:p>
            <a:pPr algn="l" rtl="0"/>
            <a:endParaRPr lang="es-MX" sz="2400" b="1" dirty="0">
              <a:solidFill>
                <a:srgbClr val="000000"/>
              </a:solidFill>
              <a:latin typeface="Open Sans"/>
            </a:endParaRPr>
          </a:p>
          <a:p>
            <a:pPr algn="l" rtl="0"/>
            <a:r>
              <a:rPr lang="es-MX" sz="2400" b="1" i="0" dirty="0">
                <a:solidFill>
                  <a:srgbClr val="000000"/>
                </a:solidFill>
                <a:effectLst/>
                <a:latin typeface="Open Sans"/>
              </a:rPr>
              <a:t>Las </a:t>
            </a:r>
            <a:r>
              <a:rPr lang="es-MX" sz="2400" b="1" i="0" u="none" strike="noStrike" dirty="0">
                <a:solidFill>
                  <a:srgbClr val="005DAA"/>
                </a:solidFill>
                <a:effectLst/>
                <a:latin typeface="Open Sans"/>
                <a:hlinkClick r:id="rId4"/>
              </a:rPr>
              <a:t>metas para obtener la Mención de Rotary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Open Sans"/>
              </a:rPr>
              <a:t> se encuentran disponibles en </a:t>
            </a:r>
            <a:r>
              <a:rPr lang="es-MX" sz="2400" b="1" i="0" u="none" strike="noStrike" dirty="0">
                <a:solidFill>
                  <a:srgbClr val="005DAA"/>
                </a:solidFill>
                <a:effectLst/>
                <a:latin typeface="Open Sans"/>
                <a:hlinkClick r:id="rId5"/>
              </a:rPr>
              <a:t>Rotary Club Central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pPr algn="l" rtl="0"/>
            <a:endParaRPr lang="es-MX" sz="2400" b="1" dirty="0">
              <a:solidFill>
                <a:srgbClr val="000000"/>
              </a:solidFill>
              <a:latin typeface="Open Sans"/>
            </a:endParaRPr>
          </a:p>
          <a:p>
            <a:pPr algn="l" rtl="0"/>
            <a:r>
              <a:rPr lang="es-MX" sz="2400" b="1" i="0" dirty="0">
                <a:solidFill>
                  <a:srgbClr val="000000"/>
                </a:solidFill>
                <a:effectLst/>
                <a:latin typeface="Open Sans"/>
              </a:rPr>
              <a:t>Estudia las 25 metas disponibles. Selecciona y fija al menos 13 metas. </a:t>
            </a:r>
          </a:p>
          <a:p>
            <a:pPr algn="l" rtl="0"/>
            <a:r>
              <a:rPr lang="es-MX" sz="2400" b="1" i="0" dirty="0">
                <a:solidFill>
                  <a:srgbClr val="000000"/>
                </a:solidFill>
                <a:effectLst/>
                <a:latin typeface="Open Sans"/>
              </a:rPr>
              <a:t>Alcánzalas !!!!!</a:t>
            </a:r>
          </a:p>
          <a:p>
            <a:pPr algn="l" rtl="0"/>
            <a:endParaRPr lang="es-MX" sz="2400" b="1" dirty="0">
              <a:solidFill>
                <a:srgbClr val="000000"/>
              </a:solidFill>
              <a:latin typeface="Open Sans"/>
            </a:endParaRPr>
          </a:p>
          <a:p>
            <a:pPr algn="l" rtl="0"/>
            <a:r>
              <a:rPr lang="es-MX" sz="2400" b="1" dirty="0">
                <a:solidFill>
                  <a:srgbClr val="000000"/>
                </a:solidFill>
                <a:latin typeface="Open Sans"/>
              </a:rPr>
              <a:t>E informa en el Rotary Club Central a</a:t>
            </a:r>
            <a:r>
              <a:rPr lang="es-MX" sz="2400" b="1" u="sng" dirty="0">
                <a:solidFill>
                  <a:srgbClr val="FF0000"/>
                </a:solidFill>
                <a:latin typeface="Open Sans"/>
              </a:rPr>
              <a:t> más tardar el 30 de Junio</a:t>
            </a:r>
            <a:r>
              <a:rPr lang="es-MX" sz="2400" b="1" dirty="0">
                <a:solidFill>
                  <a:srgbClr val="000000"/>
                </a:solidFill>
                <a:latin typeface="Open Sans"/>
              </a:rPr>
              <a:t>, el otorgamiento es </a:t>
            </a:r>
            <a:r>
              <a:rPr lang="es-MX" sz="2400" b="1" dirty="0" err="1">
                <a:solidFill>
                  <a:srgbClr val="000000"/>
                </a:solidFill>
                <a:latin typeface="Open Sans"/>
              </a:rPr>
              <a:t>autómatico</a:t>
            </a:r>
            <a:r>
              <a:rPr lang="es-MX" sz="2400" b="1" dirty="0">
                <a:solidFill>
                  <a:srgbClr val="000000"/>
                </a:solidFill>
                <a:latin typeface="Open Sans"/>
              </a:rPr>
              <a:t>  al reportar el cumplimiento de las metas seleccionadas</a:t>
            </a:r>
            <a:endParaRPr lang="es-MX" sz="2400" b="1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 rtl="0"/>
            <a:endParaRPr lang="es-MX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59176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22EA2-1819-4A81-B7B3-5C0F6546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A07F2D8-60E8-41A9-B8AC-8E92D313D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558" y="-96253"/>
            <a:ext cx="12363116" cy="69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33F770C-8791-41F3-8CAB-9EA8E2611C2D}"/>
              </a:ext>
            </a:extLst>
          </p:cNvPr>
          <p:cNvSpPr txBox="1"/>
          <p:nvPr/>
        </p:nvSpPr>
        <p:spPr>
          <a:xfrm>
            <a:off x="1555532" y="2165136"/>
            <a:ext cx="9343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3200" u="sng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867E86-D699-4BC8-ABF0-4332B4C0AF12}"/>
              </a:ext>
            </a:extLst>
          </p:cNvPr>
          <p:cNvSpPr txBox="1"/>
          <p:nvPr/>
        </p:nvSpPr>
        <p:spPr>
          <a:xfrm>
            <a:off x="1545022" y="2090580"/>
            <a:ext cx="9343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3200" u="sng" dirty="0"/>
          </a:p>
        </p:txBody>
      </p:sp>
      <p:pic>
        <p:nvPicPr>
          <p:cNvPr id="12" name="Picture 2" descr="Vector de fondo del circuito de tecnología digital con mapa del ...">
            <a:extLst>
              <a:ext uri="{FF2B5EF4-FFF2-40B4-BE49-F238E27FC236}">
                <a16:creationId xmlns:a16="http://schemas.microsoft.com/office/drawing/2014/main" id="{9E1062FD-24F1-435F-8E82-67681CD4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0318"/>
            <a:ext cx="12192000" cy="473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-81939" y="104"/>
            <a:ext cx="12273939" cy="1776141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5400" i="1" kern="0" dirty="0">
                <a:solidFill>
                  <a:prstClr val="white"/>
                </a:solidFill>
                <a:latin typeface="Calibri"/>
                <a:sym typeface="Gill Sans Light"/>
              </a:rPr>
              <a:t>EL SECRETARIO DEL CLUB</a:t>
            </a:r>
          </a:p>
          <a:p>
            <a:pPr algn="ctr" defTabSz="1021507">
              <a:defRPr/>
            </a:pPr>
            <a:r>
              <a:rPr lang="es-MX" sz="5400" i="1" kern="0" dirty="0">
                <a:solidFill>
                  <a:prstClr val="white"/>
                </a:solidFill>
                <a:latin typeface="Calibri"/>
                <a:sym typeface="Gill Sans Light"/>
              </a:rPr>
              <a:t>CONTACTO CON EL MUNDO ROTARIO</a:t>
            </a:r>
          </a:p>
        </p:txBody>
      </p:sp>
      <p:sp>
        <p:nvSpPr>
          <p:cNvPr id="17" name="10 Rectángulo">
            <a:extLst>
              <a:ext uri="{FF2B5EF4-FFF2-40B4-BE49-F238E27FC236}">
                <a16:creationId xmlns:a16="http://schemas.microsoft.com/office/drawing/2014/main" id="{00357DC5-3D6B-4722-AF9C-5BFBC76DED40}"/>
              </a:ext>
            </a:extLst>
          </p:cNvPr>
          <p:cNvSpPr/>
          <p:nvPr/>
        </p:nvSpPr>
        <p:spPr>
          <a:xfrm>
            <a:off x="-81939" y="511397"/>
            <a:ext cx="1671272" cy="3724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706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1" y="105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r>
              <a:rPr lang="es-MX" sz="6000" i="1" kern="0" dirty="0">
                <a:solidFill>
                  <a:prstClr val="white"/>
                </a:solidFill>
                <a:latin typeface="Calibri"/>
                <a:sym typeface="Gill Sans Light"/>
              </a:rPr>
              <a:t>SECRETARIO DEL CLUB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8" name="Picture 2" descr="LIDERAZGO ESTRATÉG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750" y="4475032"/>
            <a:ext cx="4038286" cy="20621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33F770C-8791-41F3-8CAB-9EA8E2611C2D}"/>
              </a:ext>
            </a:extLst>
          </p:cNvPr>
          <p:cNvSpPr txBox="1"/>
          <p:nvPr/>
        </p:nvSpPr>
        <p:spPr>
          <a:xfrm>
            <a:off x="1555532" y="2165136"/>
            <a:ext cx="93436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i="1" u="sng" dirty="0">
                <a:solidFill>
                  <a:srgbClr val="313537"/>
                </a:solidFill>
                <a:effectLst/>
                <a:latin typeface="Open Sans"/>
              </a:rPr>
              <a:t>El secretario del club es el cargo oficial reconocido por Rotary International como la persona que recibirá las comunicaciones del club y trabajará en nombre del club</a:t>
            </a:r>
            <a:r>
              <a:rPr lang="es-MX" sz="3200" b="0" i="0" u="sng" dirty="0">
                <a:solidFill>
                  <a:srgbClr val="313537"/>
                </a:solidFill>
                <a:effectLst/>
                <a:latin typeface="Open Sans"/>
              </a:rPr>
              <a:t>.</a:t>
            </a:r>
            <a:endParaRPr lang="es-MX" sz="3200" u="sng" dirty="0"/>
          </a:p>
        </p:txBody>
      </p:sp>
    </p:spTree>
    <p:extLst>
      <p:ext uri="{BB962C8B-B14F-4D97-AF65-F5344CB8AC3E}">
        <p14:creationId xmlns:p14="http://schemas.microsoft.com/office/powerpoint/2010/main" val="262733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1" y="105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7" name="11 Rectángulo">
            <a:extLst>
              <a:ext uri="{FF2B5EF4-FFF2-40B4-BE49-F238E27FC236}">
                <a16:creationId xmlns:a16="http://schemas.microsoft.com/office/drawing/2014/main" id="{5E321F3E-1151-46BF-A711-07A3CE270BDF}"/>
              </a:ext>
            </a:extLst>
          </p:cNvPr>
          <p:cNvSpPr/>
          <p:nvPr/>
        </p:nvSpPr>
        <p:spPr>
          <a:xfrm>
            <a:off x="2694605" y="201858"/>
            <a:ext cx="6029608" cy="714111"/>
          </a:xfrm>
          <a:prstGeom prst="rect">
            <a:avLst/>
          </a:prstGeom>
          <a:noFill/>
        </p:spPr>
        <p:txBody>
          <a:bodyPr wrap="square" lIns="64210" tIns="32102" rIns="64210" bIns="32102">
            <a:spAutoFit/>
          </a:bodyPr>
          <a:lstStyle/>
          <a:p>
            <a:pPr algn="ctr" defTabSz="408539">
              <a:defRPr/>
            </a:pPr>
            <a:r>
              <a:rPr lang="es-ES" sz="4219" b="1" kern="0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Gill Sans Light"/>
                <a:sym typeface="Gill Sans Light"/>
              </a:rPr>
              <a:t>SECRETARIO DEL CLUB</a:t>
            </a:r>
          </a:p>
        </p:txBody>
      </p:sp>
      <p:pic>
        <p:nvPicPr>
          <p:cNvPr id="18" name="Picture 2" descr="LIDERAZGO ESTRATÉG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00" y="3834569"/>
            <a:ext cx="4809763" cy="24560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898B25D-F129-4574-8A95-946A433F0703}"/>
              </a:ext>
            </a:extLst>
          </p:cNvPr>
          <p:cNvSpPr txBox="1"/>
          <p:nvPr/>
        </p:nvSpPr>
        <p:spPr>
          <a:xfrm>
            <a:off x="2028124" y="2402710"/>
            <a:ext cx="68422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6000" b="1" i="1" u="sng" dirty="0">
                <a:solidFill>
                  <a:srgbClr val="2D363A"/>
                </a:solidFill>
                <a:effectLst/>
                <a:latin typeface="Open Sans"/>
              </a:rPr>
              <a:t>Tus funciones</a:t>
            </a:r>
          </a:p>
        </p:txBody>
      </p:sp>
    </p:spTree>
    <p:extLst>
      <p:ext uri="{BB962C8B-B14F-4D97-AF65-F5344CB8AC3E}">
        <p14:creationId xmlns:p14="http://schemas.microsoft.com/office/powerpoint/2010/main" val="6882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-185" y="-34956"/>
            <a:ext cx="12191999" cy="958928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408539">
              <a:defRPr/>
            </a:pPr>
            <a:r>
              <a:rPr lang="es-ES" sz="3600" b="1" kern="0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Gill Sans Light"/>
                <a:sym typeface="Gill Sans Light"/>
              </a:rPr>
              <a:t>Presencia Mundial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Teamwork and Target, Boss and Employees at Meeting Stock Vector ...">
            <a:extLst>
              <a:ext uri="{FF2B5EF4-FFF2-40B4-BE49-F238E27FC236}">
                <a16:creationId xmlns:a16="http://schemas.microsoft.com/office/drawing/2014/main" id="{4DFFF772-7913-4BC1-9978-E8DAA7C1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66" y="4466899"/>
            <a:ext cx="2431983" cy="22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B905DCA-2C35-47D6-9543-DE06B2DEEFF1}"/>
              </a:ext>
            </a:extLst>
          </p:cNvPr>
          <p:cNvSpPr txBox="1"/>
          <p:nvPr/>
        </p:nvSpPr>
        <p:spPr>
          <a:xfrm>
            <a:off x="830317" y="1450963"/>
            <a:ext cx="1055238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313537"/>
                </a:solidFill>
                <a:effectLst/>
                <a:latin typeface="merriweather"/>
              </a:rPr>
              <a:t>Asistir a la Asamblea Distrital de Capacitación y la Conferencia de Distrito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313537"/>
                </a:solidFill>
                <a:effectLst/>
                <a:latin typeface="merriweather"/>
              </a:rPr>
              <a:t>Reunirse con el secretario anterior y recibir los registros del club.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313537"/>
                </a:solidFill>
                <a:effectLst/>
                <a:latin typeface="merriweather"/>
              </a:rPr>
              <a:t>Reunirse con los funcionarios entrantes o la directiva entrante del club para planificar el año entrante. Revisar si el plan estratégico del club está al día o hablar con la directiva para su actualización.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400" b="1" i="1" dirty="0">
              <a:solidFill>
                <a:srgbClr val="313537"/>
              </a:solidFill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67001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1" y="105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CBBDFC0-152D-4832-8B11-7C12F9647009}"/>
              </a:ext>
            </a:extLst>
          </p:cNvPr>
          <p:cNvSpPr txBox="1"/>
          <p:nvPr/>
        </p:nvSpPr>
        <p:spPr>
          <a:xfrm>
            <a:off x="262759" y="1573710"/>
            <a:ext cx="1168750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313537"/>
                </a:solidFill>
                <a:effectLst/>
                <a:latin typeface="merriweather"/>
              </a:rPr>
              <a:t>Asegurarse de que el club tenga los </a:t>
            </a:r>
            <a:r>
              <a:rPr lang="es-MX" sz="2800" b="1" i="1" dirty="0">
                <a:solidFill>
                  <a:srgbClr val="313537"/>
                </a:solidFill>
                <a:effectLst/>
                <a:latin typeface="var(--font-family-body)"/>
                <a:hlinkClick r:id="rId4"/>
              </a:rPr>
              <a:t>documentos de gobernanza de Rotary más recientes</a:t>
            </a:r>
            <a:r>
              <a:rPr lang="es-MX" sz="2800" b="1" i="1" dirty="0">
                <a:solidFill>
                  <a:srgbClr val="313537"/>
                </a:solidFill>
                <a:effectLst/>
                <a:latin typeface="merriweather"/>
              </a:rPr>
              <a:t> para consultarlos según sea necesario.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313537"/>
                </a:solidFill>
                <a:effectLst/>
                <a:latin typeface="merriweather"/>
              </a:rPr>
              <a:t>Asegurarse de que el tesorero del club reciba las facturas del club a tiempo para enviar los pagos correspondientes.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313537"/>
                </a:solidFill>
                <a:effectLst/>
                <a:latin typeface="merriweather"/>
              </a:rPr>
              <a:t>Integrar la directiva y el comité de administración del club.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A3EB1B-1A7A-40C8-AB35-5D0FDA453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720" y="4235395"/>
            <a:ext cx="256054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E09469-8846-44A2-99AC-5FDF1DAD4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47" y="311150"/>
            <a:ext cx="11068505" cy="62357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F33FEF-583D-486E-87DD-F2D1727B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2DD8-BBAA-48D0-9EB1-7E6AD8D119C8}" type="slidenum">
              <a:rPr lang="es-ES" altLang="es-MX" smtClean="0"/>
              <a:pPr/>
              <a:t>8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56732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>
            <a:extLst>
              <a:ext uri="{FF2B5EF4-FFF2-40B4-BE49-F238E27FC236}">
                <a16:creationId xmlns:a16="http://schemas.microsoft.com/office/drawing/2014/main" id="{85985436-605C-4933-BD8E-919E9F5B4EFD}"/>
              </a:ext>
            </a:extLst>
          </p:cNvPr>
          <p:cNvSpPr/>
          <p:nvPr/>
        </p:nvSpPr>
        <p:spPr>
          <a:xfrm>
            <a:off x="1" y="105"/>
            <a:ext cx="12192000" cy="1117566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9E979-562D-4757-AEB6-2997508D7A7A}"/>
              </a:ext>
            </a:extLst>
          </p:cNvPr>
          <p:cNvGrpSpPr>
            <a:grpSpLocks/>
          </p:cNvGrpSpPr>
          <p:nvPr/>
        </p:nvGrpSpPr>
        <p:grpSpPr bwMode="auto">
          <a:xfrm>
            <a:off x="0" y="1187467"/>
            <a:ext cx="12191814" cy="87342"/>
            <a:chOff x="384" y="1104"/>
            <a:chExt cx="4800" cy="48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E89CF2B6-71E9-4CE5-AE8E-96CA7377D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888A463A-0D5D-4B40-9377-A26647FA6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408539">
                <a:defRPr/>
              </a:pPr>
              <a:endParaRPr lang="es-MX" sz="3700" kern="0">
                <a:solidFill>
                  <a:srgbClr val="CAAB87"/>
                </a:solidFill>
                <a:latin typeface="Gill Sans Light"/>
                <a:sym typeface="Gill Sans Light"/>
              </a:endParaRPr>
            </a:p>
          </p:txBody>
        </p:sp>
      </p:grpSp>
      <p:sp>
        <p:nvSpPr>
          <p:cNvPr id="21" name="13 Rectángulo">
            <a:extLst>
              <a:ext uri="{FF2B5EF4-FFF2-40B4-BE49-F238E27FC236}">
                <a16:creationId xmlns:a16="http://schemas.microsoft.com/office/drawing/2014/main" id="{2BCDB38E-818B-4305-9C16-3A496FEDBC8C}"/>
              </a:ext>
            </a:extLst>
          </p:cNvPr>
          <p:cNvSpPr/>
          <p:nvPr/>
        </p:nvSpPr>
        <p:spPr>
          <a:xfrm>
            <a:off x="187" y="5821023"/>
            <a:ext cx="12191628" cy="10367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1" tIns="45487" rIns="90971" bIns="45487" anchor="ctr"/>
          <a:lstStyle/>
          <a:p>
            <a:pPr algn="ctr" defTabSz="909709">
              <a:defRPr/>
            </a:pPr>
            <a:endParaRPr lang="es-MX" sz="1828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40342C4C-F792-476D-BBDC-75CD0530342F}"/>
              </a:ext>
            </a:extLst>
          </p:cNvPr>
          <p:cNvSpPr/>
          <p:nvPr/>
        </p:nvSpPr>
        <p:spPr>
          <a:xfrm>
            <a:off x="-81939" y="358995"/>
            <a:ext cx="1518872" cy="37243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55" tIns="51082" rIns="102155" bIns="51082" rtlCol="0" anchor="ctr"/>
          <a:lstStyle/>
          <a:p>
            <a:pPr algn="ctr" defTabSz="1021507">
              <a:defRPr/>
            </a:pPr>
            <a:endParaRPr lang="es-MX" sz="2601" kern="0">
              <a:solidFill>
                <a:prstClr val="white"/>
              </a:solidFill>
              <a:latin typeface="Calibri"/>
              <a:sym typeface="Gill Sans Light"/>
            </a:endParaRPr>
          </a:p>
        </p:txBody>
      </p:sp>
      <p:pic>
        <p:nvPicPr>
          <p:cNvPr id="14" name="Picture 3" descr="H:\Rotary Logos\Rotary mas logo blanco.png">
            <a:extLst>
              <a:ext uri="{FF2B5EF4-FFF2-40B4-BE49-F238E27FC236}">
                <a16:creationId xmlns:a16="http://schemas.microsoft.com/office/drawing/2014/main" id="{D1A75FF1-E235-442E-9F27-9DECB7D4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4" y="5925522"/>
            <a:ext cx="1940685" cy="73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8315141-CA75-4F87-B6C0-7D615F3DEF1B}"/>
              </a:ext>
            </a:extLst>
          </p:cNvPr>
          <p:cNvSpPr txBox="1"/>
          <p:nvPr/>
        </p:nvSpPr>
        <p:spPr>
          <a:xfrm>
            <a:off x="606392" y="519773"/>
            <a:ext cx="1081879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2800" b="1" i="1" dirty="0"/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2800" b="1" i="1" dirty="0">
                <a:solidFill>
                  <a:srgbClr val="313537"/>
                </a:solidFill>
                <a:effectLst/>
                <a:latin typeface="merriweather"/>
              </a:rPr>
              <a:t>Actualizar los registros y la lista de socios del club por medio de My Rotary o el sistema de administración del club. </a:t>
            </a:r>
            <a:endParaRPr lang="es-MX" sz="2800" b="1" i="1" dirty="0">
              <a:solidFill>
                <a:srgbClr val="313537"/>
              </a:solidFill>
              <a:latin typeface="merriweathe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MX" sz="2800" b="1" i="1" dirty="0"/>
              <a:t>Actualizar la información  de los funcionarios entrantes para el Directorio Oficial en línea y los registros de Rotary.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2800" b="1" i="1" dirty="0">
              <a:solidFill>
                <a:srgbClr val="313537"/>
              </a:solidFill>
              <a:effectLst/>
              <a:latin typeface="merriweather"/>
            </a:endParaRPr>
          </a:p>
          <a:p>
            <a:r>
              <a:rPr lang="es-MX" sz="2800" b="1" i="1" dirty="0"/>
              <a:t>Llevar las actas de las reuniones del club, de la directiva y las asambleas del club.</a:t>
            </a:r>
          </a:p>
          <a:p>
            <a:endParaRPr lang="es-MX" sz="2800" b="1" i="1" dirty="0"/>
          </a:p>
        </p:txBody>
      </p:sp>
    </p:spTree>
    <p:extLst>
      <p:ext uri="{BB962C8B-B14F-4D97-AF65-F5344CB8AC3E}">
        <p14:creationId xmlns:p14="http://schemas.microsoft.com/office/powerpoint/2010/main" val="2631014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1002</Words>
  <Application>Microsoft Office PowerPoint</Application>
  <PresentationFormat>Panorámica</PresentationFormat>
  <Paragraphs>132</Paragraphs>
  <Slides>24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ASISTENTE DE LA COORDINACION DE FUNDACION ROTARIA PARA LA ZONA 25 A  CLUB ROTARIO MORELIA CAMELINAS DISTRITO 4140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Herrera</dc:creator>
  <cp:lastModifiedBy>Laura Herrera</cp:lastModifiedBy>
  <cp:revision>10</cp:revision>
  <dcterms:created xsi:type="dcterms:W3CDTF">2024-01-29T17:28:16Z</dcterms:created>
  <dcterms:modified xsi:type="dcterms:W3CDTF">2024-02-09T20:40:22Z</dcterms:modified>
</cp:coreProperties>
</file>